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ssgj\Desktop\download.jpg"/>
          <p:cNvPicPr>
            <a:picLocks noChangeAspect="1" noChangeArrowheads="1"/>
          </p:cNvPicPr>
          <p:nvPr/>
        </p:nvPicPr>
        <p:blipFill>
          <a:blip r:embed="rId2"/>
          <a:srcRect/>
          <a:stretch>
            <a:fillRect/>
          </a:stretch>
        </p:blipFill>
        <p:spPr bwMode="auto">
          <a:xfrm>
            <a:off x="609600" y="1371600"/>
            <a:ext cx="2514600" cy="2971800"/>
          </a:xfrm>
          <a:prstGeom prst="rect">
            <a:avLst/>
          </a:prstGeom>
          <a:noFill/>
        </p:spPr>
      </p:pic>
      <p:sp>
        <p:nvSpPr>
          <p:cNvPr id="4" name="TextBox 3"/>
          <p:cNvSpPr txBox="1"/>
          <p:nvPr/>
        </p:nvSpPr>
        <p:spPr>
          <a:xfrm>
            <a:off x="1295400" y="457200"/>
            <a:ext cx="7239000" cy="707886"/>
          </a:xfrm>
          <a:prstGeom prst="rect">
            <a:avLst/>
          </a:prstGeom>
          <a:noFill/>
        </p:spPr>
        <p:txBody>
          <a:bodyPr wrap="square" rtlCol="0">
            <a:spAutoFit/>
          </a:bodyPr>
          <a:lstStyle/>
          <a:p>
            <a:pPr algn="ctr"/>
            <a:r>
              <a:rPr lang="en-US" sz="4000" b="1" dirty="0" smtClean="0">
                <a:solidFill>
                  <a:srgbClr val="C00000"/>
                </a:solidFill>
                <a:latin typeface="Arial" pitchFamily="34" charset="0"/>
                <a:cs typeface="Arial" pitchFamily="34" charset="0"/>
              </a:rPr>
              <a:t>A TRIUMPH OF SURGERY</a:t>
            </a:r>
            <a:endParaRPr lang="en-US" sz="4000" b="1" dirty="0">
              <a:solidFill>
                <a:srgbClr val="C00000"/>
              </a:solidFill>
              <a:latin typeface="Arial" pitchFamily="34" charset="0"/>
              <a:cs typeface="Arial" pitchFamily="34" charset="0"/>
            </a:endParaRPr>
          </a:p>
        </p:txBody>
      </p:sp>
      <p:pic>
        <p:nvPicPr>
          <p:cNvPr id="13315" name="Picture 3" descr="C:\Users\ssgj\Desktop\tricki.png"/>
          <p:cNvPicPr>
            <a:picLocks noChangeAspect="1" noChangeArrowheads="1"/>
          </p:cNvPicPr>
          <p:nvPr/>
        </p:nvPicPr>
        <p:blipFill>
          <a:blip r:embed="rId3"/>
          <a:srcRect/>
          <a:stretch>
            <a:fillRect/>
          </a:stretch>
        </p:blipFill>
        <p:spPr bwMode="auto">
          <a:xfrm>
            <a:off x="4800600" y="1295400"/>
            <a:ext cx="3686175" cy="3019425"/>
          </a:xfrm>
          <a:prstGeom prst="rect">
            <a:avLst/>
          </a:prstGeom>
          <a:noFill/>
        </p:spPr>
      </p:pic>
      <p:sp>
        <p:nvSpPr>
          <p:cNvPr id="6" name="Rectangle 5"/>
          <p:cNvSpPr/>
          <p:nvPr/>
        </p:nvSpPr>
        <p:spPr>
          <a:xfrm>
            <a:off x="1143000" y="4495800"/>
            <a:ext cx="2082621" cy="369332"/>
          </a:xfrm>
          <a:prstGeom prst="rect">
            <a:avLst/>
          </a:prstGeom>
        </p:spPr>
        <p:txBody>
          <a:bodyPr wrap="none">
            <a:spAutoFit/>
          </a:bodyPr>
          <a:lstStyle/>
          <a:p>
            <a:r>
              <a:rPr lang="en-US" b="1" dirty="0" smtClean="0">
                <a:latin typeface="Arial" pitchFamily="34" charset="0"/>
                <a:cs typeface="Arial" pitchFamily="34" charset="0"/>
              </a:rPr>
              <a:t>JAMES HERRIOT</a:t>
            </a:r>
            <a:endParaRPr lang="en-US" b="1" dirty="0">
              <a:latin typeface="Arial" pitchFamily="34" charset="0"/>
              <a:cs typeface="Arial" pitchFamily="34" charset="0"/>
            </a:endParaRPr>
          </a:p>
        </p:txBody>
      </p:sp>
      <p:sp>
        <p:nvSpPr>
          <p:cNvPr id="8" name="TextBox 7"/>
          <p:cNvSpPr txBox="1"/>
          <p:nvPr/>
        </p:nvSpPr>
        <p:spPr>
          <a:xfrm>
            <a:off x="5562600" y="4495800"/>
            <a:ext cx="2362200" cy="369332"/>
          </a:xfrm>
          <a:prstGeom prst="rect">
            <a:avLst/>
          </a:prstGeom>
          <a:noFill/>
        </p:spPr>
        <p:txBody>
          <a:bodyPr wrap="square" rtlCol="0">
            <a:spAutoFit/>
          </a:bodyPr>
          <a:lstStyle/>
          <a:p>
            <a:pPr algn="ctr"/>
            <a:r>
              <a:rPr lang="en-US" b="1" dirty="0" smtClean="0">
                <a:latin typeface="Arial" pitchFamily="34" charset="0"/>
                <a:cs typeface="Arial" pitchFamily="34" charset="0"/>
              </a:rPr>
              <a:t>TRICKI</a:t>
            </a:r>
            <a:endParaRPr lang="en-US" b="1"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33400"/>
            <a:ext cx="8458200" cy="5139869"/>
          </a:xfrm>
          <a:prstGeom prst="rect">
            <a:avLst/>
          </a:prstGeom>
        </p:spPr>
        <p:txBody>
          <a:bodyPr wrap="square">
            <a:spAutoFit/>
          </a:bodyPr>
          <a:lstStyle/>
          <a:p>
            <a:pPr algn="ctr"/>
            <a:r>
              <a:rPr lang="en-US" sz="2800" b="1" u="sng" dirty="0" smtClean="0">
                <a:solidFill>
                  <a:srgbClr val="C00000"/>
                </a:solidFill>
                <a:latin typeface="Arial" pitchFamily="34" charset="0"/>
                <a:cs typeface="Arial" pitchFamily="34" charset="0"/>
              </a:rPr>
              <a:t>Sequence of Events</a:t>
            </a:r>
            <a:endParaRPr lang="en-US" sz="2800" dirty="0" smtClean="0">
              <a:latin typeface="Arial" pitchFamily="34" charset="0"/>
              <a:cs typeface="Arial" pitchFamily="34" charset="0"/>
            </a:endParaRPr>
          </a:p>
          <a:p>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He told her that </a:t>
            </a:r>
            <a:r>
              <a:rPr lang="en-US" dirty="0" err="1" smtClean="0">
                <a:latin typeface="Arial" pitchFamily="34" charset="0"/>
                <a:cs typeface="Arial" pitchFamily="34" charset="0"/>
              </a:rPr>
              <a:t>Tricki</a:t>
            </a:r>
            <a:r>
              <a:rPr lang="en-US" dirty="0" smtClean="0">
                <a:latin typeface="Arial" pitchFamily="34" charset="0"/>
                <a:cs typeface="Arial" pitchFamily="34" charset="0"/>
              </a:rPr>
              <a:t> needed immediate hospitalization for keeping under observation at his surgery for a fortnight.</a:t>
            </a:r>
          </a:p>
          <a:p>
            <a:endParaRPr lang="en-US" sz="8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There he gave him no food no medicine but plenty of water. Gradually he mixed with other dogs &amp; started playing with them.</a:t>
            </a:r>
          </a:p>
          <a:p>
            <a:endParaRPr lang="en-US" sz="8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He had a lot of exercises &amp; fun.</a:t>
            </a:r>
          </a:p>
          <a:p>
            <a:endParaRPr lang="en-US" sz="8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He was completely recovered &amp; transformed into a hard muscled dog.</a:t>
            </a:r>
          </a:p>
          <a:p>
            <a:endParaRPr lang="en-US" sz="8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James </a:t>
            </a:r>
            <a:r>
              <a:rPr lang="en-US" dirty="0" err="1" smtClean="0">
                <a:latin typeface="Arial" pitchFamily="34" charset="0"/>
                <a:cs typeface="Arial" pitchFamily="34" charset="0"/>
              </a:rPr>
              <a:t>Harriot</a:t>
            </a:r>
            <a:r>
              <a:rPr lang="en-US" dirty="0" smtClean="0">
                <a:latin typeface="Arial" pitchFamily="34" charset="0"/>
                <a:cs typeface="Arial" pitchFamily="34" charset="0"/>
              </a:rPr>
              <a:t> treated the dog without medicine or surgery.</a:t>
            </a:r>
          </a:p>
          <a:p>
            <a:endParaRPr lang="en-US" sz="8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a:t>
            </a:r>
            <a:r>
              <a:rPr lang="en-US" dirty="0" err="1" smtClean="0">
                <a:latin typeface="Arial" pitchFamily="34" charset="0"/>
                <a:cs typeface="Arial" pitchFamily="34" charset="0"/>
              </a:rPr>
              <a:t>Mrs</a:t>
            </a:r>
            <a:r>
              <a:rPr lang="en-US" dirty="0" smtClean="0">
                <a:latin typeface="Arial" pitchFamily="34" charset="0"/>
                <a:cs typeface="Arial" pitchFamily="34" charset="0"/>
              </a:rPr>
              <a:t> </a:t>
            </a:r>
            <a:r>
              <a:rPr lang="en-US" dirty="0" err="1" smtClean="0">
                <a:latin typeface="Arial" pitchFamily="34" charset="0"/>
                <a:cs typeface="Arial" pitchFamily="34" charset="0"/>
              </a:rPr>
              <a:t>Pamphrey</a:t>
            </a:r>
            <a:r>
              <a:rPr lang="en-US" dirty="0" smtClean="0">
                <a:latin typeface="Arial" pitchFamily="34" charset="0"/>
                <a:cs typeface="Arial" pitchFamily="34" charset="0"/>
              </a:rPr>
              <a:t> was happy &amp; filled with gratitude.</a:t>
            </a:r>
          </a:p>
          <a:p>
            <a:endParaRPr lang="en-US" sz="8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When Mrs. </a:t>
            </a:r>
            <a:r>
              <a:rPr lang="en-US" dirty="0" err="1" smtClean="0">
                <a:latin typeface="Arial" pitchFamily="34" charset="0"/>
                <a:cs typeface="Arial" pitchFamily="34" charset="0"/>
              </a:rPr>
              <a:t>Pumphrey</a:t>
            </a:r>
            <a:r>
              <a:rPr lang="en-US" dirty="0" smtClean="0">
                <a:latin typeface="Arial" pitchFamily="34" charset="0"/>
                <a:cs typeface="Arial" pitchFamily="34" charset="0"/>
              </a:rPr>
              <a:t> got </a:t>
            </a:r>
            <a:r>
              <a:rPr lang="en-US" dirty="0" err="1" smtClean="0">
                <a:latin typeface="Arial" pitchFamily="34" charset="0"/>
                <a:cs typeface="Arial" pitchFamily="34" charset="0"/>
              </a:rPr>
              <a:t>Trickiback</a:t>
            </a:r>
            <a:r>
              <a:rPr lang="en-US" dirty="0" smtClean="0">
                <a:latin typeface="Arial" pitchFamily="34" charset="0"/>
                <a:cs typeface="Arial" pitchFamily="34" charset="0"/>
              </a:rPr>
              <a:t> she was so happy. She thought the narrator had done some surgery on him. So in gratitude she thanked </a:t>
            </a:r>
            <a:r>
              <a:rPr lang="en-US" dirty="0" err="1" smtClean="0">
                <a:latin typeface="Arial" pitchFamily="34" charset="0"/>
                <a:cs typeface="Arial" pitchFamily="34" charset="0"/>
              </a:rPr>
              <a:t>Harriot</a:t>
            </a:r>
            <a:r>
              <a:rPr lang="en-US" dirty="0" smtClean="0">
                <a:latin typeface="Arial" pitchFamily="34" charset="0"/>
                <a:cs typeface="Arial" pitchFamily="34" charset="0"/>
              </a:rPr>
              <a:t> &amp; said it was a triumph of surgery.</a:t>
            </a:r>
          </a:p>
          <a:p>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609600" y="152400"/>
            <a:ext cx="7951859" cy="6413203"/>
          </a:xfrm>
          <a:prstGeom prst="rect">
            <a:avLst/>
          </a:prstGeom>
          <a:solidFill>
            <a:srgbClr val="FFFFFF"/>
          </a:solidFill>
          <a:ln w="9525">
            <a:noFill/>
            <a:miter lim="800000"/>
            <a:headEnd/>
            <a:tailEnd/>
          </a:ln>
          <a:effectLst/>
        </p:spPr>
        <p:txBody>
          <a:bodyPr vert="horz" wrap="square" lIns="0" tIns="190440" rIns="0" bIns="952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rgbClr val="C00000"/>
                </a:solidFill>
                <a:effectLst/>
                <a:latin typeface="Arial" pitchFamily="34" charset="0"/>
                <a:ea typeface="Times New Roman" pitchFamily="18" charset="0"/>
                <a:cs typeface="Arial" pitchFamily="34" charset="0"/>
              </a:rPr>
              <a:t>About the Author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00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James Alfred Wight</a:t>
            </a:r>
            <a:r>
              <a:rPr kumimoji="0" lang="en-US" sz="2000" b="1" i="0" u="none" strike="noStrike" cap="none" normalizeH="0" dirty="0" smtClean="0">
                <a:ln>
                  <a:noFill/>
                </a:ln>
                <a:solidFill>
                  <a:srgbClr val="000000"/>
                </a:solidFill>
                <a:effectLst/>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October 1916 – 23 February 1995), known by the pen name </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James Herriot</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was a British veterinary surgeon and writer.</a:t>
            </a:r>
          </a:p>
          <a:p>
            <a:pPr marL="0" marR="0" lvl="0" indent="0" algn="l"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a:buFont typeface="Arial" pitchFamily="34" charset="0"/>
              <a:buChar char="•"/>
            </a:pPr>
            <a:r>
              <a:rPr lang="en-US" sz="2000" dirty="0" smtClean="0">
                <a:latin typeface="Arial" pitchFamily="34" charset="0"/>
                <a:cs typeface="Arial" pitchFamily="34" charset="0"/>
              </a:rPr>
              <a:t> He was a vet in Yorkshire, England, during the 1940s.</a:t>
            </a:r>
          </a:p>
          <a:p>
            <a:endPar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2000" dirty="0" smtClean="0">
                <a:solidFill>
                  <a:srgbClr val="000000"/>
                </a:solidFill>
                <a:latin typeface="Arial" pitchFamily="34" charset="0"/>
                <a:ea typeface="Times New Roman" pitchFamily="18" charset="0"/>
                <a:cs typeface="Arial" pitchFamily="34" charset="0"/>
              </a:rPr>
              <a:t> He</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used his many years of experiences as a veterinary surgeon to write a series of books each consisting of stories about animals and their owners. </a:t>
            </a:r>
          </a:p>
          <a:p>
            <a:pPr marL="0" marR="0" lvl="0" indent="0" algn="l"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He is best known for these semi-autobiographical works, beginning with </a:t>
            </a:r>
            <a:r>
              <a:rPr kumimoji="0" lang="en-US" sz="2000" b="0" i="0" u="none" strike="noStrike" cap="none" normalizeH="0" dirty="0" smtClean="0">
                <a:ln>
                  <a:noFill/>
                </a:ln>
                <a:solidFill>
                  <a:srgbClr val="000000"/>
                </a:solidFill>
                <a:effectLst/>
                <a:latin typeface="Arial" pitchFamily="34" charset="0"/>
                <a:ea typeface="Times New Roman" pitchFamily="18" charset="0"/>
                <a:cs typeface="Arial" pitchFamily="34" charset="0"/>
              </a:rPr>
              <a:t> ‘</a:t>
            </a:r>
            <a:r>
              <a:rPr kumimoji="0" lang="en-US" sz="2000" b="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If Only They Could Talk’</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 1970,</a:t>
            </a:r>
            <a:r>
              <a:rPr kumimoji="0" lang="en-US" sz="2000" b="0" i="0" u="none" strike="noStrike" cap="none" normalizeH="0" dirty="0" smtClean="0">
                <a:ln>
                  <a:noFill/>
                </a:ln>
                <a:solidFill>
                  <a:srgbClr val="000000"/>
                </a:solidFill>
                <a:effectLst/>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which spawned a series of movies and television series.</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a:buFont typeface="Arial" pitchFamily="34" charset="0"/>
              <a:buChar char="•"/>
            </a:pPr>
            <a:r>
              <a:rPr lang="en-US" sz="2000" dirty="0" smtClean="0">
                <a:latin typeface="Arial" pitchFamily="34" charset="0"/>
                <a:cs typeface="Arial" pitchFamily="34" charset="0"/>
              </a:rPr>
              <a:t> James undergoes a variety of adventures during his work, which are just as often caused by the characters of the county.</a:t>
            </a:r>
          </a:p>
          <a:p>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dirty="0" smtClean="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0"/>
            <a:ext cx="8610600" cy="6629400"/>
          </a:xfrm>
          <a:prstGeom prst="rect">
            <a:avLst/>
          </a:prstGeom>
        </p:spPr>
        <p:txBody>
          <a:bodyPr wrap="square" numCol="2">
            <a:spAutoFit/>
          </a:bodyPr>
          <a:lstStyle/>
          <a:p>
            <a:endParaRPr lang="en-US" dirty="0" smtClean="0">
              <a:latin typeface="Arial" pitchFamily="34" charset="0"/>
              <a:cs typeface="Arial" pitchFamily="34" charset="0"/>
            </a:endParaRPr>
          </a:p>
          <a:p>
            <a:r>
              <a:rPr lang="en-US" sz="2400" b="1" u="sng" dirty="0" smtClean="0">
                <a:solidFill>
                  <a:srgbClr val="C00000"/>
                </a:solidFill>
                <a:latin typeface="Arial" pitchFamily="34" charset="0"/>
                <a:cs typeface="Arial" pitchFamily="34" charset="0"/>
              </a:rPr>
              <a:t>Word Meanings</a:t>
            </a:r>
            <a:endParaRPr lang="en-US" sz="2400" dirty="0" smtClean="0">
              <a:solidFill>
                <a:srgbClr val="C00000"/>
              </a:solidFill>
              <a:latin typeface="Arial" pitchFamily="34" charset="0"/>
              <a:cs typeface="Arial" pitchFamily="34" charset="0"/>
            </a:endParaRPr>
          </a:p>
          <a:p>
            <a:r>
              <a:rPr lang="en-US" b="1" dirty="0" smtClean="0">
                <a:latin typeface="Arial" pitchFamily="34" charset="0"/>
                <a:cs typeface="Arial" pitchFamily="34" charset="0"/>
              </a:rPr>
              <a:t>I was really worried about </a:t>
            </a:r>
            <a:r>
              <a:rPr lang="en-US" b="1" dirty="0" err="1" smtClean="0">
                <a:latin typeface="Arial" pitchFamily="34" charset="0"/>
                <a:cs typeface="Arial" pitchFamily="34" charset="0"/>
              </a:rPr>
              <a:t>Tricki</a:t>
            </a:r>
            <a:r>
              <a:rPr lang="en-US" b="1" dirty="0" smtClean="0">
                <a:latin typeface="Arial" pitchFamily="34" charset="0"/>
                <a:cs typeface="Arial" pitchFamily="34" charset="0"/>
              </a:rPr>
              <a:t> this time….no ring-throwing lately.</a:t>
            </a:r>
          </a:p>
          <a:p>
            <a:endParaRPr lang="en-US" b="1" u="sng" dirty="0" smtClean="0">
              <a:latin typeface="Arial" pitchFamily="34" charset="0"/>
              <a:cs typeface="Arial" pitchFamily="34" charset="0"/>
            </a:endParaRPr>
          </a:p>
          <a:p>
            <a:r>
              <a:rPr lang="en-US" b="1" dirty="0" smtClean="0">
                <a:latin typeface="Arial" pitchFamily="34" charset="0"/>
                <a:cs typeface="Arial" pitchFamily="34" charset="0"/>
              </a:rPr>
              <a:t>Bloated</a:t>
            </a:r>
            <a:r>
              <a:rPr lang="en-US" dirty="0" smtClean="0">
                <a:latin typeface="Arial" pitchFamily="34" charset="0"/>
                <a:cs typeface="Arial" pitchFamily="34" charset="0"/>
              </a:rPr>
              <a:t>- excessive in size or amount.</a:t>
            </a:r>
            <a:br>
              <a:rPr lang="en-US" dirty="0" smtClean="0">
                <a:latin typeface="Arial" pitchFamily="34" charset="0"/>
                <a:cs typeface="Arial" pitchFamily="34" charset="0"/>
              </a:rPr>
            </a:br>
            <a:r>
              <a:rPr lang="en-US" b="1" dirty="0" smtClean="0">
                <a:latin typeface="Arial" pitchFamily="34" charset="0"/>
                <a:cs typeface="Arial" pitchFamily="34" charset="0"/>
              </a:rPr>
              <a:t>Sausage</a:t>
            </a:r>
            <a:r>
              <a:rPr lang="en-US" dirty="0" smtClean="0">
                <a:latin typeface="Arial" pitchFamily="34" charset="0"/>
                <a:cs typeface="Arial" pitchFamily="34" charset="0"/>
              </a:rPr>
              <a:t>- an item of food in the form of a cylindrical length of minced pork or other meat encased in a skin, typically sold raw to be grilled or fried before eating.</a:t>
            </a:r>
          </a:p>
          <a:p>
            <a:r>
              <a:rPr lang="en-US" b="1" dirty="0" smtClean="0">
                <a:latin typeface="Arial" pitchFamily="34" charset="0"/>
                <a:cs typeface="Arial" pitchFamily="34" charset="0"/>
              </a:rPr>
              <a:t>Rheumy</a:t>
            </a:r>
            <a:r>
              <a:rPr lang="en-US" dirty="0" smtClean="0">
                <a:latin typeface="Arial" pitchFamily="34" charset="0"/>
                <a:cs typeface="Arial" pitchFamily="34" charset="0"/>
              </a:rPr>
              <a:t>- watery.</a:t>
            </a:r>
            <a:br>
              <a:rPr lang="en-US" dirty="0" smtClean="0">
                <a:latin typeface="Arial" pitchFamily="34" charset="0"/>
                <a:cs typeface="Arial" pitchFamily="34" charset="0"/>
              </a:rPr>
            </a:br>
            <a:r>
              <a:rPr lang="en-US" b="1" dirty="0" smtClean="0">
                <a:latin typeface="Arial" pitchFamily="34" charset="0"/>
                <a:cs typeface="Arial" pitchFamily="34" charset="0"/>
              </a:rPr>
              <a:t>Lolled</a:t>
            </a:r>
            <a:r>
              <a:rPr lang="en-US" dirty="0" smtClean="0">
                <a:latin typeface="Arial" pitchFamily="34" charset="0"/>
                <a:cs typeface="Arial" pitchFamily="34" charset="0"/>
              </a:rPr>
              <a:t>- sit, lie, or stand in a lazy, relaxed way.</a:t>
            </a:r>
            <a:br>
              <a:rPr lang="en-US" dirty="0" smtClean="0">
                <a:latin typeface="Arial" pitchFamily="34" charset="0"/>
                <a:cs typeface="Arial" pitchFamily="34" charset="0"/>
              </a:rPr>
            </a:br>
            <a:r>
              <a:rPr lang="en-US" b="1" dirty="0" smtClean="0">
                <a:latin typeface="Arial" pitchFamily="34" charset="0"/>
                <a:cs typeface="Arial" pitchFamily="34" charset="0"/>
              </a:rPr>
              <a:t>Hastened</a:t>
            </a:r>
            <a:r>
              <a:rPr lang="en-US" dirty="0" smtClean="0">
                <a:latin typeface="Arial" pitchFamily="34" charset="0"/>
                <a:cs typeface="Arial" pitchFamily="34" charset="0"/>
              </a:rPr>
              <a:t>- be quick to do something.</a:t>
            </a:r>
          </a:p>
          <a:p>
            <a:r>
              <a:rPr lang="en-US" b="1" dirty="0" smtClean="0">
                <a:latin typeface="Arial" pitchFamily="34" charset="0"/>
                <a:cs typeface="Arial" pitchFamily="34" charset="0"/>
              </a:rPr>
              <a:t>Cod liver oil</a:t>
            </a:r>
            <a:r>
              <a:rPr lang="en-US" dirty="0" smtClean="0">
                <a:latin typeface="Arial" pitchFamily="34" charset="0"/>
                <a:cs typeface="Arial" pitchFamily="34" charset="0"/>
              </a:rPr>
              <a:t>- oil pressed from the liver of cod</a:t>
            </a:r>
            <a:br>
              <a:rPr lang="en-US" dirty="0" smtClean="0">
                <a:latin typeface="Arial" pitchFamily="34" charset="0"/>
                <a:cs typeface="Arial" pitchFamily="34" charset="0"/>
              </a:rPr>
            </a:br>
            <a:r>
              <a:rPr lang="en-US" b="1" dirty="0" smtClean="0">
                <a:latin typeface="Arial" pitchFamily="34" charset="0"/>
                <a:cs typeface="Arial" pitchFamily="34" charset="0"/>
              </a:rPr>
              <a:t>Relent</a:t>
            </a:r>
            <a:r>
              <a:rPr lang="en-US" dirty="0" smtClean="0">
                <a:latin typeface="Arial" pitchFamily="34" charset="0"/>
                <a:cs typeface="Arial" pitchFamily="34" charset="0"/>
              </a:rPr>
              <a:t>- become less severe or intense.</a:t>
            </a:r>
            <a:br>
              <a:rPr lang="en-US" dirty="0" smtClean="0">
                <a:latin typeface="Arial" pitchFamily="34" charset="0"/>
                <a:cs typeface="Arial" pitchFamily="34" charset="0"/>
              </a:rPr>
            </a:br>
            <a:r>
              <a:rPr lang="en-US" b="1" dirty="0" smtClean="0">
                <a:latin typeface="Arial" pitchFamily="34" charset="0"/>
                <a:cs typeface="Arial" pitchFamily="34" charset="0"/>
              </a:rPr>
              <a:t>Lumbago</a:t>
            </a:r>
            <a:r>
              <a:rPr lang="en-US" dirty="0" smtClean="0">
                <a:latin typeface="Arial" pitchFamily="34" charset="0"/>
                <a:cs typeface="Arial" pitchFamily="34" charset="0"/>
              </a:rPr>
              <a:t>- pain in the muscles and joints of the lower back.</a:t>
            </a:r>
          </a:p>
          <a:p>
            <a:r>
              <a:rPr lang="en-US" b="1" dirty="0" smtClean="0">
                <a:latin typeface="Arial" pitchFamily="34" charset="0"/>
                <a:cs typeface="Arial" pitchFamily="34" charset="0"/>
              </a:rPr>
              <a:t>Regime</a:t>
            </a:r>
            <a:r>
              <a:rPr lang="en-US" dirty="0" smtClean="0">
                <a:latin typeface="Arial" pitchFamily="34" charset="0"/>
                <a:cs typeface="Arial" pitchFamily="34" charset="0"/>
              </a:rPr>
              <a:t>- a system or ordered way of doing things.</a:t>
            </a:r>
            <a:br>
              <a:rPr lang="en-US" dirty="0" smtClean="0">
                <a:latin typeface="Arial" pitchFamily="34" charset="0"/>
                <a:cs typeface="Arial" pitchFamily="34" charset="0"/>
              </a:rPr>
            </a:br>
            <a:r>
              <a:rPr lang="en-US" b="1" dirty="0" smtClean="0">
                <a:latin typeface="Arial" pitchFamily="34" charset="0"/>
                <a:cs typeface="Arial" pitchFamily="34" charset="0"/>
              </a:rPr>
              <a:t>Tottering</a:t>
            </a:r>
            <a:r>
              <a:rPr lang="en-US" dirty="0" smtClean="0">
                <a:latin typeface="Arial" pitchFamily="34" charset="0"/>
                <a:cs typeface="Arial" pitchFamily="34" charset="0"/>
              </a:rPr>
              <a:t>- move in a feeble or unsteady way.</a:t>
            </a:r>
            <a:br>
              <a:rPr lang="en-US" dirty="0" smtClean="0">
                <a:latin typeface="Arial" pitchFamily="34" charset="0"/>
                <a:cs typeface="Arial" pitchFamily="34" charset="0"/>
              </a:rPr>
            </a:br>
            <a:endParaRPr lang="en-US" dirty="0" smtClean="0">
              <a:latin typeface="Arial" pitchFamily="34" charset="0"/>
              <a:cs typeface="Arial" pitchFamily="34" charset="0"/>
            </a:endParaRPr>
          </a:p>
          <a:p>
            <a:endParaRPr lang="en-US" b="1" dirty="0" smtClean="0">
              <a:latin typeface="Arial" pitchFamily="34" charset="0"/>
              <a:cs typeface="Arial" pitchFamily="34" charset="0"/>
            </a:endParaRPr>
          </a:p>
          <a:p>
            <a:endParaRPr lang="en-US" b="1" dirty="0" smtClean="0">
              <a:latin typeface="Arial" pitchFamily="34" charset="0"/>
              <a:cs typeface="Arial" pitchFamily="34" charset="0"/>
            </a:endParaRPr>
          </a:p>
          <a:p>
            <a:endParaRPr lang="en-US" b="1" dirty="0" smtClean="0">
              <a:latin typeface="Arial" pitchFamily="34" charset="0"/>
              <a:cs typeface="Arial" pitchFamily="34" charset="0"/>
            </a:endParaRPr>
          </a:p>
          <a:p>
            <a:endParaRPr lang="en-US" b="1" dirty="0" smtClean="0">
              <a:latin typeface="Arial" pitchFamily="34" charset="0"/>
              <a:cs typeface="Arial" pitchFamily="34" charset="0"/>
            </a:endParaRPr>
          </a:p>
          <a:p>
            <a:r>
              <a:rPr lang="en-US" b="1" dirty="0" smtClean="0">
                <a:latin typeface="Arial" pitchFamily="34" charset="0"/>
                <a:cs typeface="Arial" pitchFamily="34" charset="0"/>
              </a:rPr>
              <a:t>Rug</a:t>
            </a:r>
            <a:r>
              <a:rPr lang="en-US" dirty="0" smtClean="0">
                <a:latin typeface="Arial" pitchFamily="34" charset="0"/>
                <a:cs typeface="Arial" pitchFamily="34" charset="0"/>
              </a:rPr>
              <a:t>- a floor covering</a:t>
            </a:r>
            <a:br>
              <a:rPr lang="en-US" dirty="0" smtClean="0">
                <a:latin typeface="Arial" pitchFamily="34" charset="0"/>
                <a:cs typeface="Arial" pitchFamily="34" charset="0"/>
              </a:rPr>
            </a:br>
            <a:r>
              <a:rPr lang="en-US" b="1" dirty="0" smtClean="0">
                <a:latin typeface="Arial" pitchFamily="34" charset="0"/>
                <a:cs typeface="Arial" pitchFamily="34" charset="0"/>
              </a:rPr>
              <a:t>Panting</a:t>
            </a:r>
            <a:r>
              <a:rPr lang="en-US" dirty="0" smtClean="0">
                <a:latin typeface="Arial" pitchFamily="34" charset="0"/>
                <a:cs typeface="Arial" pitchFamily="34" charset="0"/>
              </a:rPr>
              <a:t>- breathing with short, quick breaths; out of breath.</a:t>
            </a:r>
            <a:br>
              <a:rPr lang="en-US" dirty="0" smtClean="0">
                <a:latin typeface="Arial" pitchFamily="34" charset="0"/>
                <a:cs typeface="Arial" pitchFamily="34" charset="0"/>
              </a:rPr>
            </a:br>
            <a:r>
              <a:rPr lang="en-US" b="1" dirty="0" smtClean="0">
                <a:latin typeface="Arial" pitchFamily="34" charset="0"/>
                <a:cs typeface="Arial" pitchFamily="34" charset="0"/>
              </a:rPr>
              <a:t>Fortnight</a:t>
            </a:r>
            <a:r>
              <a:rPr lang="en-US" dirty="0" smtClean="0">
                <a:latin typeface="Arial" pitchFamily="34" charset="0"/>
                <a:cs typeface="Arial" pitchFamily="34" charset="0"/>
              </a:rPr>
              <a:t>- a period of two weeks.</a:t>
            </a:r>
            <a:br>
              <a:rPr lang="en-US" dirty="0" smtClean="0">
                <a:latin typeface="Arial" pitchFamily="34" charset="0"/>
                <a:cs typeface="Arial" pitchFamily="34" charset="0"/>
              </a:rPr>
            </a:br>
            <a:r>
              <a:rPr lang="en-US" dirty="0" smtClean="0">
                <a:latin typeface="Arial" pitchFamily="34" charset="0"/>
                <a:cs typeface="Arial" pitchFamily="34" charset="0"/>
              </a:rPr>
              <a:t> </a:t>
            </a:r>
            <a:r>
              <a:rPr lang="en-US" b="1" dirty="0" smtClean="0">
                <a:latin typeface="Arial" pitchFamily="34" charset="0"/>
                <a:cs typeface="Arial" pitchFamily="34" charset="0"/>
              </a:rPr>
              <a:t>Tweed</a:t>
            </a:r>
            <a:r>
              <a:rPr lang="en-US" dirty="0" smtClean="0">
                <a:latin typeface="Arial" pitchFamily="34" charset="0"/>
                <a:cs typeface="Arial" pitchFamily="34" charset="0"/>
              </a:rPr>
              <a:t>- a rough-surfaced woolen cloth</a:t>
            </a:r>
            <a:br>
              <a:rPr lang="en-US" dirty="0" smtClean="0">
                <a:latin typeface="Arial" pitchFamily="34" charset="0"/>
                <a:cs typeface="Arial" pitchFamily="34" charset="0"/>
              </a:rPr>
            </a:br>
            <a:r>
              <a:rPr lang="en-US" b="1" dirty="0" smtClean="0">
                <a:latin typeface="Arial" pitchFamily="34" charset="0"/>
                <a:cs typeface="Arial" pitchFamily="34" charset="0"/>
              </a:rPr>
              <a:t>Wardrobe</a:t>
            </a:r>
            <a:r>
              <a:rPr lang="en-US" dirty="0" smtClean="0">
                <a:latin typeface="Arial" pitchFamily="34" charset="0"/>
                <a:cs typeface="Arial" pitchFamily="34" charset="0"/>
              </a:rPr>
              <a:t>- a large, tall cupboard or recess in which clothes may be hung or stored.</a:t>
            </a:r>
          </a:p>
          <a:p>
            <a:r>
              <a:rPr lang="en-US" b="1" dirty="0" smtClean="0">
                <a:latin typeface="Arial" pitchFamily="34" charset="0"/>
                <a:cs typeface="Arial" pitchFamily="34" charset="0"/>
              </a:rPr>
              <a:t>Distraught</a:t>
            </a:r>
            <a:r>
              <a:rPr lang="en-US" dirty="0" smtClean="0">
                <a:latin typeface="Arial" pitchFamily="34" charset="0"/>
                <a:cs typeface="Arial" pitchFamily="34" charset="0"/>
              </a:rPr>
              <a:t>- very worried and upset.</a:t>
            </a:r>
            <a:br>
              <a:rPr lang="en-US" dirty="0" smtClean="0">
                <a:latin typeface="Arial" pitchFamily="34" charset="0"/>
                <a:cs typeface="Arial" pitchFamily="34" charset="0"/>
              </a:rPr>
            </a:br>
            <a:r>
              <a:rPr lang="en-US" b="1" dirty="0" smtClean="0">
                <a:latin typeface="Arial" pitchFamily="34" charset="0"/>
                <a:cs typeface="Arial" pitchFamily="34" charset="0"/>
              </a:rPr>
              <a:t>Bouts</a:t>
            </a:r>
            <a:r>
              <a:rPr lang="en-US" dirty="0" smtClean="0">
                <a:latin typeface="Arial" pitchFamily="34" charset="0"/>
                <a:cs typeface="Arial" pitchFamily="34" charset="0"/>
              </a:rPr>
              <a:t>- a short period of intense activity of a </a:t>
            </a:r>
          </a:p>
          <a:p>
            <a:r>
              <a:rPr lang="en-US" b="1" dirty="0" smtClean="0">
                <a:latin typeface="Arial" pitchFamily="34" charset="0"/>
                <a:cs typeface="Arial" pitchFamily="34" charset="0"/>
              </a:rPr>
              <a:t>Swooned</a:t>
            </a:r>
            <a:r>
              <a:rPr lang="en-US" dirty="0" smtClean="0">
                <a:latin typeface="Arial" pitchFamily="34" charset="0"/>
                <a:cs typeface="Arial" pitchFamily="34" charset="0"/>
              </a:rPr>
              <a:t>- a partial or total loss of consciousness</a:t>
            </a:r>
            <a:br>
              <a:rPr lang="en-US" dirty="0" smtClean="0">
                <a:latin typeface="Arial" pitchFamily="34" charset="0"/>
                <a:cs typeface="Arial" pitchFamily="34" charset="0"/>
              </a:rPr>
            </a:br>
            <a:r>
              <a:rPr lang="en-US" b="1" dirty="0" smtClean="0">
                <a:latin typeface="Arial" pitchFamily="34" charset="0"/>
                <a:cs typeface="Arial" pitchFamily="34" charset="0"/>
              </a:rPr>
              <a:t>Wailings</a:t>
            </a:r>
            <a:r>
              <a:rPr lang="en-US" dirty="0" smtClean="0">
                <a:latin typeface="Arial" pitchFamily="34" charset="0"/>
                <a:cs typeface="Arial" pitchFamily="34" charset="0"/>
              </a:rPr>
              <a:t>- crying with pain, grief, or anger.</a:t>
            </a:r>
            <a:br>
              <a:rPr lang="en-US" dirty="0" smtClean="0">
                <a:latin typeface="Arial" pitchFamily="34" charset="0"/>
                <a:cs typeface="Arial" pitchFamily="34" charset="0"/>
              </a:rPr>
            </a:br>
            <a:r>
              <a:rPr lang="en-US" b="1" dirty="0" smtClean="0">
                <a:latin typeface="Arial" pitchFamily="34" charset="0"/>
                <a:cs typeface="Arial" pitchFamily="34" charset="0"/>
              </a:rPr>
              <a:t>Marched</a:t>
            </a:r>
            <a:r>
              <a:rPr lang="en-US" dirty="0" smtClean="0">
                <a:latin typeface="Arial" pitchFamily="34" charset="0"/>
                <a:cs typeface="Arial" pitchFamily="34" charset="0"/>
              </a:rPr>
              <a:t>-  walk quickly and with determination.</a:t>
            </a:r>
            <a:endParaRPr lang="en-US"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381000"/>
            <a:ext cx="8458200" cy="5032147"/>
          </a:xfrm>
          <a:prstGeom prst="rect">
            <a:avLst/>
          </a:prstGeom>
        </p:spPr>
        <p:txBody>
          <a:bodyPr wrap="square">
            <a:spAutoFit/>
          </a:bodyPr>
          <a:lstStyle/>
          <a:p>
            <a:r>
              <a:rPr lang="en-US" sz="2400" b="1" u="sng" dirty="0" smtClean="0">
                <a:solidFill>
                  <a:srgbClr val="C00000"/>
                </a:solidFill>
                <a:latin typeface="Arial" pitchFamily="34" charset="0"/>
                <a:cs typeface="Arial" pitchFamily="34" charset="0"/>
              </a:rPr>
              <a:t>Word Meanings</a:t>
            </a:r>
            <a:endParaRPr lang="en-US" sz="2400" dirty="0" smtClean="0">
              <a:solidFill>
                <a:srgbClr val="C00000"/>
              </a:solidFill>
            </a:endParaRPr>
          </a:p>
          <a:p>
            <a:r>
              <a:rPr lang="en-US" b="1" dirty="0" smtClean="0">
                <a:latin typeface="Arial" pitchFamily="34" charset="0"/>
                <a:cs typeface="Arial" pitchFamily="34" charset="0"/>
              </a:rPr>
              <a:t>I tried to sound severe…little dog wrapped in a blanket.</a:t>
            </a:r>
          </a:p>
          <a:p>
            <a:endParaRPr lang="en-US" b="1" dirty="0" smtClean="0">
              <a:latin typeface="Arial" pitchFamily="34" charset="0"/>
              <a:cs typeface="Arial" pitchFamily="34" charset="0"/>
            </a:endParaRPr>
          </a:p>
          <a:p>
            <a:pPr>
              <a:lnSpc>
                <a:spcPct val="150000"/>
              </a:lnSpc>
            </a:pPr>
            <a:r>
              <a:rPr lang="en-US" b="1" dirty="0" smtClean="0">
                <a:latin typeface="Arial" pitchFamily="34" charset="0"/>
                <a:cs typeface="Arial" pitchFamily="34" charset="0"/>
              </a:rPr>
              <a:t>Licking</a:t>
            </a:r>
            <a:r>
              <a:rPr lang="en-US" dirty="0" smtClean="0">
                <a:latin typeface="Arial" pitchFamily="34" charset="0"/>
                <a:cs typeface="Arial" pitchFamily="34" charset="0"/>
              </a:rPr>
              <a:t>- pass the tongue over (something) in order to taste, moisten, or clean it.</a:t>
            </a:r>
          </a:p>
          <a:p>
            <a:r>
              <a:rPr lang="en-US" b="1" dirty="0" smtClean="0">
                <a:latin typeface="Arial" pitchFamily="34" charset="0"/>
                <a:cs typeface="Arial" pitchFamily="34" charset="0"/>
              </a:rPr>
              <a:t>Pleased</a:t>
            </a:r>
            <a:r>
              <a:rPr lang="en-US" dirty="0" smtClean="0">
                <a:latin typeface="Arial" pitchFamily="34" charset="0"/>
                <a:cs typeface="Arial" pitchFamily="34" charset="0"/>
              </a:rPr>
              <a:t>- feeling or showing pleasure and satisfaction,</a:t>
            </a:r>
            <a:br>
              <a:rPr lang="en-US" dirty="0" smtClean="0">
                <a:latin typeface="Arial" pitchFamily="34" charset="0"/>
                <a:cs typeface="Arial" pitchFamily="34" charset="0"/>
              </a:rPr>
            </a:br>
            <a:r>
              <a:rPr lang="en-US" b="1" dirty="0" smtClean="0">
                <a:latin typeface="Arial" pitchFamily="34" charset="0"/>
                <a:cs typeface="Arial" pitchFamily="34" charset="0"/>
              </a:rPr>
              <a:t>Jostling</a:t>
            </a:r>
            <a:r>
              <a:rPr lang="en-US" dirty="0" smtClean="0">
                <a:latin typeface="Arial" pitchFamily="34" charset="0"/>
                <a:cs typeface="Arial" pitchFamily="34" charset="0"/>
              </a:rPr>
              <a:t>- push, elbow, or bump against (someone) roughly, typically in a crowd.</a:t>
            </a:r>
            <a:br>
              <a:rPr lang="en-US" dirty="0" smtClean="0">
                <a:latin typeface="Arial" pitchFamily="34" charset="0"/>
                <a:cs typeface="Arial" pitchFamily="34" charset="0"/>
              </a:rPr>
            </a:br>
            <a:r>
              <a:rPr lang="en-US" b="1" dirty="0" smtClean="0">
                <a:latin typeface="Arial" pitchFamily="34" charset="0"/>
                <a:cs typeface="Arial" pitchFamily="34" charset="0"/>
              </a:rPr>
              <a:t>Scrimmages</a:t>
            </a:r>
            <a:r>
              <a:rPr lang="en-US" dirty="0" smtClean="0">
                <a:latin typeface="Arial" pitchFamily="34" charset="0"/>
                <a:cs typeface="Arial" pitchFamily="34" charset="0"/>
              </a:rPr>
              <a:t>- a confused struggle or fight.</a:t>
            </a:r>
            <a:br>
              <a:rPr lang="en-US" dirty="0" smtClean="0">
                <a:latin typeface="Arial" pitchFamily="34" charset="0"/>
                <a:cs typeface="Arial" pitchFamily="34" charset="0"/>
              </a:rPr>
            </a:br>
            <a:r>
              <a:rPr lang="en-US" b="1" dirty="0" smtClean="0">
                <a:latin typeface="Arial" pitchFamily="34" charset="0"/>
                <a:cs typeface="Arial" pitchFamily="34" charset="0"/>
              </a:rPr>
              <a:t>Trampled</a:t>
            </a:r>
            <a:r>
              <a:rPr lang="en-US" dirty="0" smtClean="0">
                <a:latin typeface="Arial" pitchFamily="34" charset="0"/>
                <a:cs typeface="Arial" pitchFamily="34" charset="0"/>
              </a:rPr>
              <a:t>- tread on and crush.</a:t>
            </a:r>
            <a:br>
              <a:rPr lang="en-US" dirty="0" smtClean="0">
                <a:latin typeface="Arial" pitchFamily="34" charset="0"/>
                <a:cs typeface="Arial" pitchFamily="34" charset="0"/>
              </a:rPr>
            </a:br>
            <a:r>
              <a:rPr lang="en-US" b="1" dirty="0" smtClean="0">
                <a:latin typeface="Arial" pitchFamily="34" charset="0"/>
                <a:cs typeface="Arial" pitchFamily="34" charset="0"/>
              </a:rPr>
              <a:t>Squashed</a:t>
            </a:r>
            <a:r>
              <a:rPr lang="en-US" dirty="0" smtClean="0">
                <a:latin typeface="Arial" pitchFamily="34" charset="0"/>
                <a:cs typeface="Arial" pitchFamily="34" charset="0"/>
              </a:rPr>
              <a:t>- flat, soft, or out of shape as a result of being crushed or squeezed with force.</a:t>
            </a:r>
            <a:br>
              <a:rPr lang="en-US" dirty="0" smtClean="0">
                <a:latin typeface="Arial" pitchFamily="34" charset="0"/>
                <a:cs typeface="Arial" pitchFamily="34" charset="0"/>
              </a:rPr>
            </a:br>
            <a:r>
              <a:rPr lang="en-US" b="1" dirty="0" smtClean="0">
                <a:latin typeface="Arial" pitchFamily="34" charset="0"/>
                <a:cs typeface="Arial" pitchFamily="34" charset="0"/>
              </a:rPr>
              <a:t>Shaggy</a:t>
            </a:r>
            <a:r>
              <a:rPr lang="en-US" dirty="0" smtClean="0">
                <a:latin typeface="Arial" pitchFamily="34" charset="0"/>
                <a:cs typeface="Arial" pitchFamily="34" charset="0"/>
              </a:rPr>
              <a:t>- long, thick, and unkempt.</a:t>
            </a:r>
            <a:br>
              <a:rPr lang="en-US" dirty="0" smtClean="0">
                <a:latin typeface="Arial" pitchFamily="34" charset="0"/>
                <a:cs typeface="Arial" pitchFamily="34" charset="0"/>
              </a:rPr>
            </a:br>
            <a:r>
              <a:rPr lang="en-US" b="1" dirty="0" smtClean="0">
                <a:latin typeface="Arial" pitchFamily="34" charset="0"/>
                <a:cs typeface="Arial" pitchFamily="34" charset="0"/>
              </a:rPr>
              <a:t>Hovered</a:t>
            </a:r>
            <a:r>
              <a:rPr lang="en-US" dirty="0" smtClean="0">
                <a:latin typeface="Arial" pitchFamily="34" charset="0"/>
                <a:cs typeface="Arial" pitchFamily="34" charset="0"/>
              </a:rPr>
              <a:t>- remain poised uncertainty in one place or between two states.   </a:t>
            </a:r>
            <a:br>
              <a:rPr lang="en-US" dirty="0" smtClean="0">
                <a:latin typeface="Arial" pitchFamily="34" charset="0"/>
                <a:cs typeface="Arial" pitchFamily="34" charset="0"/>
              </a:rPr>
            </a:br>
            <a:r>
              <a:rPr lang="en-US" b="1" dirty="0" smtClean="0">
                <a:latin typeface="Arial" pitchFamily="34" charset="0"/>
                <a:cs typeface="Arial" pitchFamily="34" charset="0"/>
              </a:rPr>
              <a:t>Anxiously</a:t>
            </a:r>
            <a:r>
              <a:rPr lang="en-US" dirty="0" smtClean="0">
                <a:latin typeface="Arial" pitchFamily="34" charset="0"/>
                <a:cs typeface="Arial" pitchFamily="34" charset="0"/>
              </a:rPr>
              <a:t>-  feeling or showing worry, nervousness, or unease about something with an uncertain outcome.</a:t>
            </a:r>
            <a:br>
              <a:rPr lang="en-US" dirty="0" smtClean="0">
                <a:latin typeface="Arial" pitchFamily="34" charset="0"/>
                <a:cs typeface="Arial" pitchFamily="34" charset="0"/>
              </a:rPr>
            </a:br>
            <a:r>
              <a:rPr lang="en-US" b="1" dirty="0" smtClean="0">
                <a:latin typeface="Arial" pitchFamily="34" charset="0"/>
                <a:cs typeface="Arial" pitchFamily="34" charset="0"/>
              </a:rPr>
              <a:t>Bulletins</a:t>
            </a:r>
            <a:r>
              <a:rPr lang="en-US" dirty="0" smtClean="0">
                <a:latin typeface="Arial" pitchFamily="34" charset="0"/>
                <a:cs typeface="Arial" pitchFamily="34" charset="0"/>
              </a:rPr>
              <a:t>- a short official statement or broadcast summary of news.</a:t>
            </a:r>
            <a:br>
              <a:rPr lang="en-US" dirty="0" smtClean="0">
                <a:latin typeface="Arial" pitchFamily="34" charset="0"/>
                <a:cs typeface="Arial" pitchFamily="34" charset="0"/>
              </a:rPr>
            </a:br>
            <a:r>
              <a:rPr lang="en-US" b="1" dirty="0" smtClean="0">
                <a:latin typeface="Arial" pitchFamily="34" charset="0"/>
                <a:cs typeface="Arial" pitchFamily="34" charset="0"/>
              </a:rPr>
              <a:t>Convalescing</a:t>
            </a:r>
            <a:r>
              <a:rPr lang="en-US" dirty="0" smtClean="0">
                <a:latin typeface="Arial" pitchFamily="34" charset="0"/>
                <a:cs typeface="Arial" pitchFamily="34" charset="0"/>
              </a:rPr>
              <a:t>- recover one's health and strength over a period of time after an illness or medical treatment.</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2359"/>
            <a:ext cx="8382000" cy="6327041"/>
          </a:xfrm>
          <a:prstGeom prst="rect">
            <a:avLst/>
          </a:prstGeom>
        </p:spPr>
        <p:txBody>
          <a:bodyPr wrap="square" numCol="2">
            <a:spAutoFit/>
          </a:bodyPr>
          <a:lstStyle/>
          <a:p>
            <a:r>
              <a:rPr lang="en-US" sz="2400" b="1" u="sng" dirty="0" smtClean="0">
                <a:solidFill>
                  <a:srgbClr val="C00000"/>
                </a:solidFill>
                <a:latin typeface="Arial" pitchFamily="34" charset="0"/>
                <a:cs typeface="Arial" pitchFamily="34" charset="0"/>
              </a:rPr>
              <a:t>Word Meanings</a:t>
            </a:r>
            <a:endParaRPr lang="en-US" sz="2400" dirty="0" smtClean="0">
              <a:solidFill>
                <a:srgbClr val="C00000"/>
              </a:solidFill>
            </a:endParaRPr>
          </a:p>
          <a:p>
            <a:r>
              <a:rPr lang="en-US" b="1" dirty="0" smtClean="0">
                <a:latin typeface="Arial" pitchFamily="34" charset="0"/>
                <a:cs typeface="Arial" pitchFamily="34" charset="0"/>
              </a:rPr>
              <a:t>They were days of deep content…This is a triumph of surgery!”</a:t>
            </a:r>
          </a:p>
          <a:p>
            <a:pPr>
              <a:lnSpc>
                <a:spcPct val="150000"/>
              </a:lnSpc>
            </a:pPr>
            <a:r>
              <a:rPr lang="en-US" b="1" dirty="0" smtClean="0">
                <a:latin typeface="Arial" pitchFamily="34" charset="0"/>
                <a:cs typeface="Arial" pitchFamily="34" charset="0"/>
              </a:rPr>
              <a:t>Brandy</a:t>
            </a:r>
            <a:r>
              <a:rPr lang="en-US" dirty="0" smtClean="0">
                <a:latin typeface="Arial" pitchFamily="34" charset="0"/>
                <a:cs typeface="Arial" pitchFamily="34" charset="0"/>
              </a:rPr>
              <a:t>- a strong alcoholic spirit distilled from wine or fermented fruit juice.</a:t>
            </a:r>
            <a:br>
              <a:rPr lang="en-US" dirty="0" smtClean="0">
                <a:latin typeface="Arial" pitchFamily="34" charset="0"/>
                <a:cs typeface="Arial" pitchFamily="34" charset="0"/>
              </a:rPr>
            </a:br>
            <a:r>
              <a:rPr lang="en-US" b="1" dirty="0" smtClean="0">
                <a:latin typeface="Arial" pitchFamily="34" charset="0"/>
                <a:cs typeface="Arial" pitchFamily="34" charset="0"/>
              </a:rPr>
              <a:t>Constitution</a:t>
            </a:r>
            <a:r>
              <a:rPr lang="en-US" dirty="0" smtClean="0">
                <a:latin typeface="Arial" pitchFamily="34" charset="0"/>
                <a:cs typeface="Arial" pitchFamily="34" charset="0"/>
              </a:rPr>
              <a:t>- the composition of something.</a:t>
            </a:r>
            <a:br>
              <a:rPr lang="en-US" dirty="0" smtClean="0">
                <a:latin typeface="Arial" pitchFamily="34" charset="0"/>
                <a:cs typeface="Arial" pitchFamily="34" charset="0"/>
              </a:rPr>
            </a:br>
            <a:r>
              <a:rPr lang="en-US" b="1" dirty="0" smtClean="0">
                <a:latin typeface="Arial" pitchFamily="34" charset="0"/>
                <a:cs typeface="Arial" pitchFamily="34" charset="0"/>
              </a:rPr>
              <a:t>Reverently</a:t>
            </a:r>
            <a:r>
              <a:rPr lang="en-US" dirty="0" smtClean="0">
                <a:latin typeface="Arial" pitchFamily="34" charset="0"/>
                <a:cs typeface="Arial" pitchFamily="34" charset="0"/>
              </a:rPr>
              <a:t>- with deep and solemn respect.</a:t>
            </a:r>
            <a:br>
              <a:rPr lang="en-US" dirty="0" smtClean="0">
                <a:latin typeface="Arial" pitchFamily="34" charset="0"/>
                <a:cs typeface="Arial" pitchFamily="34" charset="0"/>
              </a:rPr>
            </a:br>
            <a:r>
              <a:rPr lang="en-US" b="1" dirty="0" smtClean="0">
                <a:latin typeface="Arial" pitchFamily="34" charset="0"/>
                <a:cs typeface="Arial" pitchFamily="34" charset="0"/>
              </a:rPr>
              <a:t>Temptation</a:t>
            </a:r>
            <a:r>
              <a:rPr lang="en-US" dirty="0" smtClean="0">
                <a:latin typeface="Arial" pitchFamily="34" charset="0"/>
                <a:cs typeface="Arial" pitchFamily="34" charset="0"/>
              </a:rPr>
              <a:t>- the desire to do something, especially something wrong or unwise.</a:t>
            </a:r>
            <a:br>
              <a:rPr lang="en-US" dirty="0" smtClean="0">
                <a:latin typeface="Arial" pitchFamily="34" charset="0"/>
                <a:cs typeface="Arial" pitchFamily="34" charset="0"/>
              </a:rPr>
            </a:br>
            <a:r>
              <a:rPr lang="en-US" b="1" dirty="0" smtClean="0">
                <a:latin typeface="Arial" pitchFamily="34" charset="0"/>
                <a:cs typeface="Arial" pitchFamily="34" charset="0"/>
              </a:rPr>
              <a:t>Gleaming</a:t>
            </a:r>
            <a:r>
              <a:rPr lang="en-US" dirty="0" smtClean="0">
                <a:latin typeface="Arial" pitchFamily="34" charset="0"/>
                <a:cs typeface="Arial" pitchFamily="34" charset="0"/>
              </a:rPr>
              <a:t>- reflecting light, typically because very clean or polished.</a:t>
            </a:r>
            <a:br>
              <a:rPr lang="en-US" dirty="0" smtClean="0">
                <a:latin typeface="Arial" pitchFamily="34" charset="0"/>
                <a:cs typeface="Arial" pitchFamily="34" charset="0"/>
              </a:rPr>
            </a:br>
            <a:r>
              <a:rPr lang="en-US" b="1" dirty="0" smtClean="0">
                <a:latin typeface="Arial" pitchFamily="34" charset="0"/>
                <a:cs typeface="Arial" pitchFamily="34" charset="0"/>
              </a:rPr>
              <a:t>Chauffeur</a:t>
            </a:r>
            <a:r>
              <a:rPr lang="en-US" dirty="0" smtClean="0">
                <a:latin typeface="Arial" pitchFamily="34" charset="0"/>
                <a:cs typeface="Arial" pitchFamily="34" charset="0"/>
              </a:rPr>
              <a:t>- a person employed to drive a private or hired car.</a:t>
            </a:r>
            <a:br>
              <a:rPr lang="en-US" dirty="0" smtClean="0">
                <a:latin typeface="Arial" pitchFamily="34" charset="0"/>
                <a:cs typeface="Arial" pitchFamily="34" charset="0"/>
              </a:rPr>
            </a:br>
            <a:r>
              <a:rPr lang="en-US" b="1" dirty="0" smtClean="0">
                <a:latin typeface="Arial" pitchFamily="34" charset="0"/>
                <a:cs typeface="Arial" pitchFamily="34" charset="0"/>
              </a:rPr>
              <a:t>Clasped</a:t>
            </a:r>
            <a:r>
              <a:rPr lang="en-US" dirty="0" smtClean="0">
                <a:latin typeface="Arial" pitchFamily="34" charset="0"/>
                <a:cs typeface="Arial" pitchFamily="34" charset="0"/>
              </a:rPr>
              <a:t>-  grasp (something) tightly with one's hand.</a:t>
            </a:r>
            <a:br>
              <a:rPr lang="en-US" dirty="0" smtClean="0">
                <a:latin typeface="Arial" pitchFamily="34" charset="0"/>
                <a:cs typeface="Arial" pitchFamily="34" charset="0"/>
              </a:rPr>
            </a:br>
            <a:r>
              <a:rPr lang="en-US" b="1" dirty="0" smtClean="0">
                <a:latin typeface="Arial" pitchFamily="34" charset="0"/>
                <a:cs typeface="Arial" pitchFamily="34" charset="0"/>
              </a:rPr>
              <a:t>Trembled</a:t>
            </a:r>
            <a:r>
              <a:rPr lang="en-US" dirty="0" smtClean="0">
                <a:latin typeface="Arial" pitchFamily="34" charset="0"/>
                <a:cs typeface="Arial" pitchFamily="34" charset="0"/>
              </a:rPr>
              <a:t>- shake involuntarily, typically as a result of anxiety, excitement, or frailty.</a:t>
            </a:r>
            <a:br>
              <a:rPr lang="en-US" dirty="0" smtClean="0">
                <a:latin typeface="Arial" pitchFamily="34" charset="0"/>
                <a:cs typeface="Arial" pitchFamily="34" charset="0"/>
              </a:rPr>
            </a:br>
            <a:r>
              <a:rPr lang="en-US" b="1" dirty="0" smtClean="0">
                <a:latin typeface="Arial" pitchFamily="34" charset="0"/>
                <a:cs typeface="Arial" pitchFamily="34" charset="0"/>
              </a:rPr>
              <a:t>Hurtling</a:t>
            </a:r>
            <a:r>
              <a:rPr lang="en-US" dirty="0" smtClean="0">
                <a:latin typeface="Arial" pitchFamily="34" charset="0"/>
                <a:cs typeface="Arial" pitchFamily="34" charset="0"/>
              </a:rPr>
              <a:t>- move or cause to move at high speed, typically in an uncontrolled manner</a:t>
            </a:r>
            <a:br>
              <a:rPr lang="en-US" dirty="0" smtClean="0">
                <a:latin typeface="Arial" pitchFamily="34" charset="0"/>
                <a:cs typeface="Arial" pitchFamily="34" charset="0"/>
              </a:rPr>
            </a:br>
            <a:r>
              <a:rPr lang="en-US" b="1" dirty="0" smtClean="0">
                <a:latin typeface="Arial" pitchFamily="34" charset="0"/>
                <a:cs typeface="Arial" pitchFamily="34" charset="0"/>
              </a:rPr>
              <a:t>Lithe</a:t>
            </a:r>
            <a:r>
              <a:rPr lang="en-US" dirty="0" smtClean="0">
                <a:latin typeface="Arial" pitchFamily="34" charset="0"/>
                <a:cs typeface="Arial" pitchFamily="34" charset="0"/>
              </a:rPr>
              <a:t>-  thin, supple, and graceful.</a:t>
            </a:r>
            <a:br>
              <a:rPr lang="en-US" dirty="0" smtClean="0">
                <a:latin typeface="Arial" pitchFamily="34" charset="0"/>
                <a:cs typeface="Arial" pitchFamily="34" charset="0"/>
              </a:rPr>
            </a:br>
            <a:r>
              <a:rPr lang="en-US" b="1" dirty="0" smtClean="0">
                <a:latin typeface="Arial" pitchFamily="34" charset="0"/>
                <a:cs typeface="Arial" pitchFamily="34" charset="0"/>
              </a:rPr>
              <a:t>Startled</a:t>
            </a:r>
            <a:r>
              <a:rPr lang="en-US" dirty="0" smtClean="0">
                <a:latin typeface="Arial" pitchFamily="34" charset="0"/>
                <a:cs typeface="Arial" pitchFamily="34" charset="0"/>
              </a:rPr>
              <a:t>- feeling or showing sudden shock or alarm.</a:t>
            </a:r>
            <a:br>
              <a:rPr lang="en-US" dirty="0" smtClean="0">
                <a:latin typeface="Arial" pitchFamily="34" charset="0"/>
                <a:cs typeface="Arial" pitchFamily="34" charset="0"/>
              </a:rPr>
            </a:br>
            <a:r>
              <a:rPr lang="en-US" b="1" dirty="0" smtClean="0">
                <a:latin typeface="Arial" pitchFamily="34" charset="0"/>
                <a:cs typeface="Arial" pitchFamily="34" charset="0"/>
              </a:rPr>
              <a:t>Swarmed</a:t>
            </a:r>
            <a:r>
              <a:rPr lang="en-US" dirty="0" smtClean="0">
                <a:latin typeface="Arial" pitchFamily="34" charset="0"/>
                <a:cs typeface="Arial" pitchFamily="34" charset="0"/>
              </a:rPr>
              <a:t>- move somewhere in large numbers.</a:t>
            </a:r>
            <a:br>
              <a:rPr lang="en-US" dirty="0" smtClean="0">
                <a:latin typeface="Arial" pitchFamily="34" charset="0"/>
                <a:cs typeface="Arial" pitchFamily="34" charset="0"/>
              </a:rPr>
            </a:b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457200"/>
            <a:ext cx="8305800" cy="6032421"/>
          </a:xfrm>
          <a:prstGeom prst="rect">
            <a:avLst/>
          </a:prstGeom>
        </p:spPr>
        <p:txBody>
          <a:bodyPr wrap="square">
            <a:spAutoFit/>
          </a:bodyPr>
          <a:lstStyle/>
          <a:p>
            <a:pPr>
              <a:buFont typeface="Arial" charset="0"/>
              <a:buChar char="•"/>
            </a:pPr>
            <a:endParaRPr lang="en-US" dirty="0" smtClean="0">
              <a:latin typeface="Arial" pitchFamily="34" charset="0"/>
              <a:cs typeface="Arial" pitchFamily="34" charset="0"/>
            </a:endParaRPr>
          </a:p>
          <a:p>
            <a:pPr algn="ctr"/>
            <a:r>
              <a:rPr lang="en-US" sz="3200" b="1" dirty="0" smtClean="0">
                <a:solidFill>
                  <a:srgbClr val="C00000"/>
                </a:solidFill>
                <a:latin typeface="Arial" pitchFamily="34" charset="0"/>
                <a:cs typeface="Arial" pitchFamily="34" charset="0"/>
              </a:rPr>
              <a:t>Introduction to the Chapter</a:t>
            </a:r>
          </a:p>
          <a:p>
            <a:pPr>
              <a:buFont typeface="Arial" charset="0"/>
              <a:buChar char="•"/>
            </a:pPr>
            <a:endParaRPr lang="en-US"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This story has been written by James Herriot. The subject of this story is a pet dog which is spoilt by its owner. The owner indulges her dog so much with food and other comforts that the dog has become overweight and cannot even walk properly. Finally, the dog has been taken to a veterinary doctor who treats the dog without using a single medicine.</a:t>
            </a:r>
          </a:p>
          <a:p>
            <a:pPr>
              <a:buFont typeface="Arial" charset="0"/>
              <a:buChar char="•"/>
            </a:pPr>
            <a:endParaRPr lang="en-US"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The dog is left with all other dogs so that it can play and get the much needed physical exercise. After a period of enough physical activities, the dog loses</a:t>
            </a:r>
          </a:p>
          <a:p>
            <a:r>
              <a:rPr lang="en-US" dirty="0" smtClean="0">
                <a:latin typeface="Arial" pitchFamily="34" charset="0"/>
                <a:cs typeface="Arial" pitchFamily="34" charset="0"/>
              </a:rPr>
              <a:t>much of its fat and becomes hale and hearty.</a:t>
            </a:r>
          </a:p>
          <a:p>
            <a:endParaRPr lang="en-US" sz="12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Apparently, this is a simple story with simple subject. But if we try to read between the words, the story has much significance for our life as well.</a:t>
            </a:r>
          </a:p>
          <a:p>
            <a:pPr>
              <a:buFont typeface="Arial" charset="0"/>
              <a:buChar char="•"/>
            </a:pPr>
            <a:endParaRPr lang="en-US"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You will see many kids who are overweight and spoilt because their parents just try to meet every demand of the kid. The kid develops into a couch potato which is not good for him.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1"/>
            <a:ext cx="8305800" cy="6555641"/>
          </a:xfrm>
          <a:prstGeom prst="rect">
            <a:avLst/>
          </a:prstGeom>
        </p:spPr>
        <p:txBody>
          <a:bodyPr wrap="square">
            <a:spAutoFit/>
          </a:bodyPr>
          <a:lstStyle/>
          <a:p>
            <a:r>
              <a:rPr lang="en-US" sz="2400" b="1" u="sng" dirty="0" err="1" smtClean="0">
                <a:solidFill>
                  <a:srgbClr val="C00000"/>
                </a:solidFill>
                <a:latin typeface="Arial" pitchFamily="34" charset="0"/>
                <a:cs typeface="Arial" pitchFamily="34" charset="0"/>
              </a:rPr>
              <a:t>Mrs</a:t>
            </a:r>
            <a:r>
              <a:rPr lang="en-US" sz="2400" b="1" u="sng" dirty="0" smtClean="0">
                <a:solidFill>
                  <a:srgbClr val="C00000"/>
                </a:solidFill>
                <a:latin typeface="Arial" pitchFamily="34" charset="0"/>
                <a:cs typeface="Arial" pitchFamily="34" charset="0"/>
              </a:rPr>
              <a:t> </a:t>
            </a:r>
            <a:r>
              <a:rPr lang="en-US" sz="2400" b="1" u="sng" dirty="0" err="1" smtClean="0">
                <a:solidFill>
                  <a:srgbClr val="C00000"/>
                </a:solidFill>
                <a:latin typeface="Arial" pitchFamily="34" charset="0"/>
                <a:cs typeface="Arial" pitchFamily="34" charset="0"/>
              </a:rPr>
              <a:t>Pumphrey</a:t>
            </a:r>
            <a:endParaRPr lang="en-US" sz="2400" b="1" u="sng" dirty="0" smtClean="0">
              <a:solidFill>
                <a:srgbClr val="C00000"/>
              </a:solidFill>
              <a:latin typeface="Arial" pitchFamily="34" charset="0"/>
              <a:cs typeface="Arial" pitchFamily="34" charset="0"/>
            </a:endParaRPr>
          </a:p>
          <a:p>
            <a:endParaRPr lang="en-US" sz="1200" dirty="0" smtClean="0"/>
          </a:p>
          <a:p>
            <a:pPr>
              <a:buFont typeface="Arial" charset="0"/>
              <a:buChar char="•"/>
            </a:pPr>
            <a:r>
              <a:rPr lang="en-US" dirty="0" smtClean="0">
                <a:latin typeface="Arial" pitchFamily="34" charset="0"/>
                <a:cs typeface="Arial" pitchFamily="34" charset="0"/>
              </a:rPr>
              <a:t>She was wealthy woman. She was impractical &amp; overdoing. She loved her dog too much. She pampered </a:t>
            </a:r>
            <a:r>
              <a:rPr lang="en-US" dirty="0" err="1" smtClean="0">
                <a:latin typeface="Arial" pitchFamily="34" charset="0"/>
                <a:cs typeface="Arial" pitchFamily="34" charset="0"/>
              </a:rPr>
              <a:t>Tricki</a:t>
            </a:r>
            <a:r>
              <a:rPr lang="en-US" dirty="0" smtClean="0">
                <a:latin typeface="Arial" pitchFamily="34" charset="0"/>
                <a:cs typeface="Arial" pitchFamily="34" charset="0"/>
              </a:rPr>
              <a:t>.</a:t>
            </a:r>
          </a:p>
          <a:p>
            <a:pPr>
              <a:buFont typeface="Arial" charset="0"/>
              <a:buChar char="•"/>
            </a:pPr>
            <a:r>
              <a:rPr lang="en-US" dirty="0" smtClean="0">
                <a:latin typeface="Arial" pitchFamily="34" charset="0"/>
                <a:cs typeface="Arial" pitchFamily="34" charset="0"/>
              </a:rPr>
              <a:t> She gave him some little extras between meals to build him up, malt, cod-liver oil and a bowl of </a:t>
            </a:r>
            <a:r>
              <a:rPr lang="en-US" dirty="0" err="1" smtClean="0">
                <a:latin typeface="Arial" pitchFamily="34" charset="0"/>
                <a:cs typeface="Arial" pitchFamily="34" charset="0"/>
              </a:rPr>
              <a:t>Horlicks</a:t>
            </a:r>
            <a:r>
              <a:rPr lang="en-US" dirty="0" smtClean="0">
                <a:latin typeface="Arial" pitchFamily="34" charset="0"/>
                <a:cs typeface="Arial" pitchFamily="34" charset="0"/>
              </a:rPr>
              <a:t> at night. </a:t>
            </a:r>
          </a:p>
          <a:p>
            <a:pPr>
              <a:buFont typeface="Arial" charset="0"/>
              <a:buChar char="•"/>
            </a:pPr>
            <a:r>
              <a:rPr lang="en-US" dirty="0" smtClean="0">
                <a:latin typeface="Arial" pitchFamily="34" charset="0"/>
                <a:cs typeface="Arial" pitchFamily="34" charset="0"/>
              </a:rPr>
              <a:t> She gave him lot to eat but no exercise.</a:t>
            </a:r>
          </a:p>
          <a:p>
            <a:pPr>
              <a:buFont typeface="Arial" charset="0"/>
              <a:buChar char="•"/>
            </a:pPr>
            <a:r>
              <a:rPr lang="en-US" dirty="0" smtClean="0">
                <a:latin typeface="Arial" pitchFamily="34" charset="0"/>
                <a:cs typeface="Arial" pitchFamily="34" charset="0"/>
              </a:rPr>
              <a:t> Once he became ill &amp; she was worried &amp; made a frantic call to </a:t>
            </a:r>
            <a:r>
              <a:rPr lang="en-US" dirty="0" err="1" smtClean="0">
                <a:latin typeface="Arial" pitchFamily="34" charset="0"/>
                <a:cs typeface="Arial" pitchFamily="34" charset="0"/>
              </a:rPr>
              <a:t>Harriot</a:t>
            </a:r>
            <a:r>
              <a:rPr lang="en-US" dirty="0" smtClean="0">
                <a:latin typeface="Arial" pitchFamily="34" charset="0"/>
                <a:cs typeface="Arial" pitchFamily="34" charset="0"/>
              </a:rPr>
              <a:t> who was a vet.</a:t>
            </a:r>
          </a:p>
          <a:p>
            <a:pPr>
              <a:buFont typeface="Arial" charset="0"/>
              <a:buChar char="•"/>
            </a:pPr>
            <a:r>
              <a:rPr lang="en-US" dirty="0" smtClean="0">
                <a:latin typeface="Arial" pitchFamily="34" charset="0"/>
                <a:cs typeface="Arial" pitchFamily="34" charset="0"/>
              </a:rPr>
              <a:t> James already gave suggestion regarding </a:t>
            </a:r>
            <a:r>
              <a:rPr lang="en-US" dirty="0" err="1" smtClean="0">
                <a:latin typeface="Arial" pitchFamily="34" charset="0"/>
                <a:cs typeface="Arial" pitchFamily="34" charset="0"/>
              </a:rPr>
              <a:t>Tricki’s</a:t>
            </a:r>
            <a:r>
              <a:rPr lang="en-US" dirty="0" smtClean="0">
                <a:latin typeface="Arial" pitchFamily="34" charset="0"/>
                <a:cs typeface="Arial" pitchFamily="34" charset="0"/>
              </a:rPr>
              <a:t> balance diet. But she never followed it.</a:t>
            </a:r>
          </a:p>
          <a:p>
            <a:r>
              <a:rPr lang="en-US" sz="2400" b="1" u="sng" dirty="0" smtClean="0">
                <a:solidFill>
                  <a:srgbClr val="C00000"/>
                </a:solidFill>
                <a:latin typeface="Arial" pitchFamily="34" charset="0"/>
                <a:cs typeface="Arial" pitchFamily="34" charset="0"/>
              </a:rPr>
              <a:t>James Herriot</a:t>
            </a:r>
          </a:p>
          <a:p>
            <a:endParaRPr lang="en-US" sz="12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He was a vet .He was shocked to see hugely fat, like a bloated sausage with a leg at each corner. He already advised her to cut down on the sweet things.</a:t>
            </a:r>
          </a:p>
          <a:p>
            <a:pPr>
              <a:buFont typeface="Arial" charset="0"/>
              <a:buChar char="•"/>
            </a:pPr>
            <a:r>
              <a:rPr lang="en-US" dirty="0" smtClean="0">
                <a:latin typeface="Arial" pitchFamily="34" charset="0"/>
                <a:cs typeface="Arial" pitchFamily="34" charset="0"/>
              </a:rPr>
              <a:t> He expected call came within a few days &amp; it happened. He was called by Mrs. </a:t>
            </a:r>
            <a:r>
              <a:rPr lang="en-US" dirty="0" err="1" smtClean="0">
                <a:latin typeface="Arial" pitchFamily="34" charset="0"/>
                <a:cs typeface="Arial" pitchFamily="34" charset="0"/>
              </a:rPr>
              <a:t>Pumphery</a:t>
            </a:r>
            <a:r>
              <a:rPr lang="en-US" dirty="0" smtClean="0">
                <a:latin typeface="Arial" pitchFamily="34" charset="0"/>
                <a:cs typeface="Arial" pitchFamily="34" charset="0"/>
              </a:rPr>
              <a:t> as </a:t>
            </a:r>
            <a:r>
              <a:rPr lang="en-US" dirty="0" err="1" smtClean="0">
                <a:latin typeface="Arial" pitchFamily="34" charset="0"/>
                <a:cs typeface="Arial" pitchFamily="34" charset="0"/>
              </a:rPr>
              <a:t>Tricki</a:t>
            </a:r>
            <a:r>
              <a:rPr lang="en-US" dirty="0" smtClean="0">
                <a:latin typeface="Arial" pitchFamily="34" charset="0"/>
                <a:cs typeface="Arial" pitchFamily="34" charset="0"/>
              </a:rPr>
              <a:t> refused to eat.</a:t>
            </a:r>
          </a:p>
          <a:p>
            <a:pPr>
              <a:buFont typeface="Arial" charset="0"/>
              <a:buChar char="•"/>
            </a:pPr>
            <a:r>
              <a:rPr lang="en-US" dirty="0" smtClean="0">
                <a:latin typeface="Arial" pitchFamily="34" charset="0"/>
                <a:cs typeface="Arial" pitchFamily="34" charset="0"/>
              </a:rPr>
              <a:t> He told her that </a:t>
            </a:r>
            <a:r>
              <a:rPr lang="en-US" dirty="0" err="1" smtClean="0">
                <a:latin typeface="Arial" pitchFamily="34" charset="0"/>
                <a:cs typeface="Arial" pitchFamily="34" charset="0"/>
              </a:rPr>
              <a:t>Tricki</a:t>
            </a:r>
            <a:r>
              <a:rPr lang="en-US" dirty="0" smtClean="0">
                <a:latin typeface="Arial" pitchFamily="34" charset="0"/>
                <a:cs typeface="Arial" pitchFamily="34" charset="0"/>
              </a:rPr>
              <a:t> needed immediate hospitalization for keeping under observation at his surgery a fortnight.</a:t>
            </a:r>
          </a:p>
          <a:p>
            <a:pPr>
              <a:buFont typeface="Arial" charset="0"/>
              <a:buChar char="•"/>
            </a:pPr>
            <a:r>
              <a:rPr lang="en-US" dirty="0" smtClean="0">
                <a:latin typeface="Arial" pitchFamily="34" charset="0"/>
                <a:cs typeface="Arial" pitchFamily="34" charset="0"/>
              </a:rPr>
              <a:t> There he gave him no food no medicine but plenty of water. Gradually he mixed with other dogs &amp; started playing with him.</a:t>
            </a:r>
          </a:p>
          <a:p>
            <a:pPr>
              <a:buFont typeface="Arial" charset="0"/>
              <a:buChar char="•"/>
            </a:pPr>
            <a:r>
              <a:rPr lang="en-US" dirty="0" smtClean="0">
                <a:latin typeface="Arial" pitchFamily="34" charset="0"/>
                <a:cs typeface="Arial" pitchFamily="34" charset="0"/>
              </a:rPr>
              <a:t> He had a lot of exercises &amp; fun at the surgery.</a:t>
            </a:r>
          </a:p>
          <a:p>
            <a:endParaRPr lang="en-US" sz="2400" u="sng" dirty="0">
              <a:solidFill>
                <a:srgbClr val="C00000"/>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35846"/>
            <a:ext cx="7924800" cy="5386090"/>
          </a:xfrm>
          <a:prstGeom prst="rect">
            <a:avLst/>
          </a:prstGeom>
        </p:spPr>
        <p:txBody>
          <a:bodyPr wrap="square">
            <a:spAutoFit/>
          </a:bodyPr>
          <a:lstStyle/>
          <a:p>
            <a:r>
              <a:rPr lang="en-US" sz="2400" u="sng" dirty="0" err="1" smtClean="0">
                <a:solidFill>
                  <a:srgbClr val="C00000"/>
                </a:solidFill>
                <a:latin typeface="Arial" pitchFamily="34" charset="0"/>
                <a:cs typeface="Arial" pitchFamily="34" charset="0"/>
              </a:rPr>
              <a:t>Tricki</a:t>
            </a:r>
            <a:endParaRPr lang="en-US" sz="2400" u="sng" dirty="0" smtClean="0">
              <a:solidFill>
                <a:srgbClr val="C00000"/>
              </a:solidFill>
              <a:latin typeface="Arial" pitchFamily="34" charset="0"/>
              <a:cs typeface="Arial" pitchFamily="34" charset="0"/>
            </a:endParaRPr>
          </a:p>
          <a:p>
            <a:endParaRPr lang="en-US" dirty="0" smtClean="0"/>
          </a:p>
          <a:p>
            <a:pPr>
              <a:buFont typeface="Arial" charset="0"/>
              <a:buChar char="•"/>
            </a:pPr>
            <a:r>
              <a:rPr lang="en-US" dirty="0" err="1" smtClean="0">
                <a:latin typeface="Arial" pitchFamily="34" charset="0"/>
                <a:cs typeface="Arial" pitchFamily="34" charset="0"/>
              </a:rPr>
              <a:t>Tricki</a:t>
            </a:r>
            <a:r>
              <a:rPr lang="en-US" dirty="0" smtClean="0">
                <a:latin typeface="Arial" pitchFamily="34" charset="0"/>
                <a:cs typeface="Arial" pitchFamily="34" charset="0"/>
              </a:rPr>
              <a:t> is a small dog. The only fault of </a:t>
            </a:r>
            <a:r>
              <a:rPr lang="en-US" dirty="0" err="1" smtClean="0">
                <a:latin typeface="Arial" pitchFamily="34" charset="0"/>
                <a:cs typeface="Arial" pitchFamily="34" charset="0"/>
              </a:rPr>
              <a:t>Trickiis</a:t>
            </a:r>
            <a:r>
              <a:rPr lang="en-US" dirty="0" smtClean="0">
                <a:latin typeface="Arial" pitchFamily="34" charset="0"/>
                <a:cs typeface="Arial" pitchFamily="34" charset="0"/>
              </a:rPr>
              <a:t> his greed for food. Overfeeding of sweets, cakes and chocolates make </a:t>
            </a:r>
            <a:r>
              <a:rPr lang="en-US" dirty="0" err="1" smtClean="0">
                <a:latin typeface="Arial" pitchFamily="34" charset="0"/>
                <a:cs typeface="Arial" pitchFamily="34" charset="0"/>
              </a:rPr>
              <a:t>Trickihugely</a:t>
            </a:r>
            <a:r>
              <a:rPr lang="en-US" dirty="0" smtClean="0">
                <a:latin typeface="Arial" pitchFamily="34" charset="0"/>
                <a:cs typeface="Arial" pitchFamily="34" charset="0"/>
              </a:rPr>
              <a:t> fat. He becomes rheumy and listless. His tongue lolls from his jaws. </a:t>
            </a:r>
          </a:p>
          <a:p>
            <a:endParaRPr lang="en-US" sz="8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The doctor advises </a:t>
            </a:r>
            <a:r>
              <a:rPr lang="en-US" dirty="0" err="1" smtClean="0">
                <a:latin typeface="Arial" pitchFamily="34" charset="0"/>
                <a:cs typeface="Arial" pitchFamily="34" charset="0"/>
              </a:rPr>
              <a:t>Mrs</a:t>
            </a:r>
            <a:r>
              <a:rPr lang="en-US" dirty="0" smtClean="0">
                <a:latin typeface="Arial" pitchFamily="34" charset="0"/>
                <a:cs typeface="Arial" pitchFamily="34" charset="0"/>
              </a:rPr>
              <a:t> </a:t>
            </a:r>
            <a:r>
              <a:rPr lang="en-US" dirty="0" err="1" smtClean="0">
                <a:latin typeface="Arial" pitchFamily="34" charset="0"/>
                <a:cs typeface="Arial" pitchFamily="34" charset="0"/>
              </a:rPr>
              <a:t>Pumphrey</a:t>
            </a:r>
            <a:r>
              <a:rPr lang="en-US" dirty="0" smtClean="0">
                <a:latin typeface="Arial" pitchFamily="34" charset="0"/>
                <a:cs typeface="Arial" pitchFamily="34" charset="0"/>
              </a:rPr>
              <a:t> to keep </a:t>
            </a:r>
            <a:r>
              <a:rPr lang="en-US" dirty="0" err="1" smtClean="0">
                <a:latin typeface="Arial" pitchFamily="34" charset="0"/>
                <a:cs typeface="Arial" pitchFamily="34" charset="0"/>
              </a:rPr>
              <a:t>Trickion</a:t>
            </a:r>
            <a:r>
              <a:rPr lang="en-US" dirty="0" smtClean="0">
                <a:latin typeface="Arial" pitchFamily="34" charset="0"/>
                <a:cs typeface="Arial" pitchFamily="34" charset="0"/>
              </a:rPr>
              <a:t> a very strict diet and give him plenty of exercises. </a:t>
            </a:r>
            <a:r>
              <a:rPr lang="en-US" dirty="0" err="1" smtClean="0">
                <a:latin typeface="Arial" pitchFamily="34" charset="0"/>
                <a:cs typeface="Arial" pitchFamily="34" charset="0"/>
              </a:rPr>
              <a:t>Tricki</a:t>
            </a:r>
            <a:r>
              <a:rPr lang="en-US" dirty="0" smtClean="0">
                <a:latin typeface="Arial" pitchFamily="34" charset="0"/>
                <a:cs typeface="Arial" pitchFamily="34" charset="0"/>
              </a:rPr>
              <a:t> becomes a victim of overindulgence and overfeeding. </a:t>
            </a:r>
          </a:p>
          <a:p>
            <a:endParaRPr lang="en-US" sz="8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Dr Herriot’s instructions are ignored. </a:t>
            </a:r>
            <a:r>
              <a:rPr lang="en-US" dirty="0" err="1" smtClean="0">
                <a:latin typeface="Arial" pitchFamily="34" charset="0"/>
                <a:cs typeface="Arial" pitchFamily="34" charset="0"/>
              </a:rPr>
              <a:t>Trickiloses</a:t>
            </a:r>
            <a:r>
              <a:rPr lang="en-US" dirty="0" smtClean="0">
                <a:latin typeface="Arial" pitchFamily="34" charset="0"/>
                <a:cs typeface="Arial" pitchFamily="34" charset="0"/>
              </a:rPr>
              <a:t> appetite and starts vomiting. Dr Herriot suggests </a:t>
            </a:r>
            <a:r>
              <a:rPr lang="en-US" dirty="0" err="1" smtClean="0">
                <a:latin typeface="Arial" pitchFamily="34" charset="0"/>
                <a:cs typeface="Arial" pitchFamily="34" charset="0"/>
              </a:rPr>
              <a:t>Mrs</a:t>
            </a:r>
            <a:r>
              <a:rPr lang="en-US" dirty="0" smtClean="0">
                <a:latin typeface="Arial" pitchFamily="34" charset="0"/>
                <a:cs typeface="Arial" pitchFamily="34" charset="0"/>
              </a:rPr>
              <a:t> </a:t>
            </a:r>
            <a:r>
              <a:rPr lang="en-US" dirty="0" err="1" smtClean="0">
                <a:latin typeface="Arial" pitchFamily="34" charset="0"/>
                <a:cs typeface="Arial" pitchFamily="34" charset="0"/>
              </a:rPr>
              <a:t>Pumphrey</a:t>
            </a:r>
            <a:r>
              <a:rPr lang="en-US" dirty="0" smtClean="0">
                <a:latin typeface="Arial" pitchFamily="34" charset="0"/>
                <a:cs typeface="Arial" pitchFamily="34" charset="0"/>
              </a:rPr>
              <a:t> that </a:t>
            </a:r>
            <a:r>
              <a:rPr lang="en-US" dirty="0" err="1" smtClean="0">
                <a:latin typeface="Arial" pitchFamily="34" charset="0"/>
                <a:cs typeface="Arial" pitchFamily="34" charset="0"/>
              </a:rPr>
              <a:t>Tricki</a:t>
            </a:r>
            <a:r>
              <a:rPr lang="en-US" dirty="0" smtClean="0">
                <a:latin typeface="Arial" pitchFamily="34" charset="0"/>
                <a:cs typeface="Arial" pitchFamily="34" charset="0"/>
              </a:rPr>
              <a:t> be </a:t>
            </a:r>
            <a:r>
              <a:rPr lang="en-US" dirty="0" err="1" smtClean="0">
                <a:latin typeface="Arial" pitchFamily="34" charset="0"/>
                <a:cs typeface="Arial" pitchFamily="34" charset="0"/>
              </a:rPr>
              <a:t>hospitalised</a:t>
            </a:r>
            <a:r>
              <a:rPr lang="en-US" dirty="0" smtClean="0">
                <a:latin typeface="Arial" pitchFamily="34" charset="0"/>
                <a:cs typeface="Arial" pitchFamily="34" charset="0"/>
              </a:rPr>
              <a:t> under his observation for a fortnight. </a:t>
            </a:r>
          </a:p>
          <a:p>
            <a:endParaRPr lang="en-US" sz="800" dirty="0" smtClean="0">
              <a:latin typeface="Arial" pitchFamily="34" charset="0"/>
              <a:cs typeface="Arial" pitchFamily="34" charset="0"/>
            </a:endParaRPr>
          </a:p>
          <a:p>
            <a:pPr>
              <a:buFont typeface="Arial" charset="0"/>
              <a:buChar char="•"/>
            </a:pPr>
            <a:r>
              <a:rPr lang="en-US" dirty="0" err="1" smtClean="0">
                <a:latin typeface="Arial" pitchFamily="34" charset="0"/>
                <a:cs typeface="Arial" pitchFamily="34" charset="0"/>
              </a:rPr>
              <a:t>Tricki’s</a:t>
            </a:r>
            <a:r>
              <a:rPr lang="en-US" dirty="0" smtClean="0">
                <a:latin typeface="Arial" pitchFamily="34" charset="0"/>
                <a:cs typeface="Arial" pitchFamily="34" charset="0"/>
              </a:rPr>
              <a:t> recovery is amazingly rapid. He is not given food but plenty of water.</a:t>
            </a:r>
          </a:p>
          <a:p>
            <a:endParaRPr lang="en-US" sz="8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After a few days, </a:t>
            </a:r>
            <a:r>
              <a:rPr lang="en-US" dirty="0" err="1" smtClean="0">
                <a:latin typeface="Arial" pitchFamily="34" charset="0"/>
                <a:cs typeface="Arial" pitchFamily="34" charset="0"/>
              </a:rPr>
              <a:t>Tricki</a:t>
            </a:r>
            <a:r>
              <a:rPr lang="en-US" dirty="0" smtClean="0">
                <a:latin typeface="Arial" pitchFamily="34" charset="0"/>
                <a:cs typeface="Arial" pitchFamily="34" charset="0"/>
              </a:rPr>
              <a:t> starts taking an interest in his surroundings. He is transformed into a flexible and hard-muscled dog. </a:t>
            </a:r>
          </a:p>
          <a:p>
            <a:endParaRPr lang="en-US" sz="800" dirty="0" smtClean="0">
              <a:latin typeface="Arial" pitchFamily="34" charset="0"/>
              <a:cs typeface="Arial" pitchFamily="34" charset="0"/>
            </a:endParaRPr>
          </a:p>
          <a:p>
            <a:pPr>
              <a:buFont typeface="Arial" charset="0"/>
              <a:buChar char="•"/>
            </a:pPr>
            <a:r>
              <a:rPr lang="en-US" dirty="0" err="1" smtClean="0">
                <a:latin typeface="Arial" pitchFamily="34" charset="0"/>
                <a:cs typeface="Arial" pitchFamily="34" charset="0"/>
              </a:rPr>
              <a:t>Tricki</a:t>
            </a:r>
            <a:r>
              <a:rPr lang="en-US" dirty="0" smtClean="0">
                <a:latin typeface="Arial" pitchFamily="34" charset="0"/>
                <a:cs typeface="Arial" pitchFamily="34" charset="0"/>
              </a:rPr>
              <a:t> shows his love for his mistress by jumping onto her lap when she comes to collect him.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1"/>
            <a:ext cx="8153400" cy="6401753"/>
          </a:xfrm>
          <a:prstGeom prst="rect">
            <a:avLst/>
          </a:prstGeom>
        </p:spPr>
        <p:txBody>
          <a:bodyPr wrap="square">
            <a:spAutoFit/>
          </a:bodyPr>
          <a:lstStyle/>
          <a:p>
            <a:pPr algn="ctr"/>
            <a:r>
              <a:rPr lang="en-US" sz="2800" b="1" u="sng" dirty="0" smtClean="0">
                <a:solidFill>
                  <a:srgbClr val="C00000"/>
                </a:solidFill>
                <a:latin typeface="Arial" pitchFamily="34" charset="0"/>
                <a:cs typeface="Arial" pitchFamily="34" charset="0"/>
              </a:rPr>
              <a:t>Sequence of Events</a:t>
            </a:r>
          </a:p>
          <a:p>
            <a:endParaRPr lang="en-US" dirty="0" smtClean="0"/>
          </a:p>
          <a:p>
            <a:pPr>
              <a:buFont typeface="Arial" charset="0"/>
              <a:buChar char="•"/>
            </a:pPr>
            <a:r>
              <a:rPr lang="en-US" dirty="0" err="1" smtClean="0">
                <a:latin typeface="Arial" pitchFamily="34" charset="0"/>
                <a:cs typeface="Arial" pitchFamily="34" charset="0"/>
              </a:rPr>
              <a:t>Tricki</a:t>
            </a:r>
            <a:r>
              <a:rPr lang="en-US" dirty="0" smtClean="0">
                <a:latin typeface="Arial" pitchFamily="34" charset="0"/>
                <a:cs typeface="Arial" pitchFamily="34" charset="0"/>
              </a:rPr>
              <a:t> was a small dog and was excessively loved by his mistress, Mrs. </a:t>
            </a:r>
            <a:r>
              <a:rPr lang="en-US" dirty="0" err="1" smtClean="0">
                <a:latin typeface="Arial" pitchFamily="34" charset="0"/>
                <a:cs typeface="Arial" pitchFamily="34" charset="0"/>
              </a:rPr>
              <a:t>Pumphery</a:t>
            </a:r>
            <a:r>
              <a:rPr lang="en-US" dirty="0" smtClean="0">
                <a:latin typeface="Arial" pitchFamily="34" charset="0"/>
                <a:cs typeface="Arial" pitchFamily="34" charset="0"/>
              </a:rPr>
              <a:t>. He was greedy &amp; loved food, but did no exercise.</a:t>
            </a:r>
          </a:p>
          <a:p>
            <a:endParaRPr lang="en-US" sz="8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As a result he became fat &amp; Mrs. </a:t>
            </a:r>
            <a:r>
              <a:rPr lang="en-US" dirty="0" err="1" smtClean="0">
                <a:latin typeface="Arial" pitchFamily="34" charset="0"/>
                <a:cs typeface="Arial" pitchFamily="34" charset="0"/>
              </a:rPr>
              <a:t>Pumphrey</a:t>
            </a:r>
            <a:r>
              <a:rPr lang="en-US" dirty="0" smtClean="0">
                <a:latin typeface="Arial" pitchFamily="34" charset="0"/>
                <a:cs typeface="Arial" pitchFamily="34" charset="0"/>
              </a:rPr>
              <a:t> believed that he became lazy because he suffered from malnutrition. </a:t>
            </a:r>
          </a:p>
          <a:p>
            <a:endParaRPr lang="en-US" sz="8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a:t>
            </a:r>
            <a:r>
              <a:rPr lang="en-US" dirty="0" err="1" smtClean="0">
                <a:latin typeface="Arial" pitchFamily="34" charset="0"/>
                <a:cs typeface="Arial" pitchFamily="34" charset="0"/>
              </a:rPr>
              <a:t>Mrs</a:t>
            </a:r>
            <a:r>
              <a:rPr lang="en-US" dirty="0" smtClean="0">
                <a:latin typeface="Arial" pitchFamily="34" charset="0"/>
                <a:cs typeface="Arial" pitchFamily="34" charset="0"/>
              </a:rPr>
              <a:t> </a:t>
            </a:r>
            <a:r>
              <a:rPr lang="en-US" dirty="0" err="1" smtClean="0">
                <a:latin typeface="Arial" pitchFamily="34" charset="0"/>
                <a:cs typeface="Arial" pitchFamily="34" charset="0"/>
              </a:rPr>
              <a:t>Pumphrey</a:t>
            </a:r>
            <a:r>
              <a:rPr lang="en-US" dirty="0" smtClean="0">
                <a:latin typeface="Arial" pitchFamily="34" charset="0"/>
                <a:cs typeface="Arial" pitchFamily="34" charset="0"/>
              </a:rPr>
              <a:t> was a wealthy woman. She loved her dog too much. She gave him some little extras between meals to build him up, malt, cod-liver oil and a bowl of </a:t>
            </a:r>
            <a:r>
              <a:rPr lang="en-US" dirty="0" err="1" smtClean="0">
                <a:latin typeface="Arial" pitchFamily="34" charset="0"/>
                <a:cs typeface="Arial" pitchFamily="34" charset="0"/>
              </a:rPr>
              <a:t>Horlicks</a:t>
            </a:r>
            <a:r>
              <a:rPr lang="en-US" dirty="0" smtClean="0">
                <a:latin typeface="Arial" pitchFamily="34" charset="0"/>
                <a:cs typeface="Arial" pitchFamily="34" charset="0"/>
              </a:rPr>
              <a:t> at night.</a:t>
            </a:r>
          </a:p>
          <a:p>
            <a:endParaRPr lang="en-US" sz="8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Once he became ill &amp; she was worried &amp; made a frantic call to </a:t>
            </a:r>
            <a:r>
              <a:rPr lang="en-US" dirty="0" err="1" smtClean="0">
                <a:latin typeface="Arial" pitchFamily="34" charset="0"/>
                <a:cs typeface="Arial" pitchFamily="34" charset="0"/>
              </a:rPr>
              <a:t>Harriot</a:t>
            </a:r>
            <a:r>
              <a:rPr lang="en-US" dirty="0" smtClean="0">
                <a:latin typeface="Arial" pitchFamily="34" charset="0"/>
                <a:cs typeface="Arial" pitchFamily="34" charset="0"/>
              </a:rPr>
              <a:t> who was a vet. James already had given suggestions regarding </a:t>
            </a:r>
            <a:r>
              <a:rPr lang="en-US" dirty="0" err="1" smtClean="0">
                <a:latin typeface="Arial" pitchFamily="34" charset="0"/>
                <a:cs typeface="Arial" pitchFamily="34" charset="0"/>
              </a:rPr>
              <a:t>Tricki’s</a:t>
            </a:r>
            <a:r>
              <a:rPr lang="en-US" dirty="0" smtClean="0">
                <a:latin typeface="Arial" pitchFamily="34" charset="0"/>
                <a:cs typeface="Arial" pitchFamily="34" charset="0"/>
              </a:rPr>
              <a:t> balanced diet. But she never followed it.</a:t>
            </a:r>
          </a:p>
          <a:p>
            <a:endParaRPr lang="en-US" sz="8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He was a vet. He was shocked to see </a:t>
            </a:r>
            <a:r>
              <a:rPr lang="en-US" dirty="0" err="1" smtClean="0">
                <a:latin typeface="Arial" pitchFamily="34" charset="0"/>
                <a:cs typeface="Arial" pitchFamily="34" charset="0"/>
              </a:rPr>
              <a:t>Tricki</a:t>
            </a:r>
            <a:r>
              <a:rPr lang="en-US" dirty="0" smtClean="0">
                <a:latin typeface="Arial" pitchFamily="34" charset="0"/>
                <a:cs typeface="Arial" pitchFamily="34" charset="0"/>
              </a:rPr>
              <a:t> hugely fat, like a bloated sausage with a leg at each corner. He advised her to cut down on the sweet things.</a:t>
            </a:r>
          </a:p>
          <a:p>
            <a:endParaRPr lang="en-US" sz="8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He expected call came within a few days &amp; it happened. He was called by Mrs. </a:t>
            </a:r>
            <a:r>
              <a:rPr lang="en-US" dirty="0" err="1" smtClean="0">
                <a:latin typeface="Arial" pitchFamily="34" charset="0"/>
                <a:cs typeface="Arial" pitchFamily="34" charset="0"/>
              </a:rPr>
              <a:t>Pumphery</a:t>
            </a:r>
            <a:r>
              <a:rPr lang="en-US" dirty="0" smtClean="0">
                <a:latin typeface="Arial" pitchFamily="34" charset="0"/>
                <a:cs typeface="Arial" pitchFamily="34" charset="0"/>
              </a:rPr>
              <a:t> as </a:t>
            </a:r>
            <a:r>
              <a:rPr lang="en-US" dirty="0" err="1" smtClean="0">
                <a:latin typeface="Arial" pitchFamily="34" charset="0"/>
                <a:cs typeface="Arial" pitchFamily="34" charset="0"/>
              </a:rPr>
              <a:t>Tricki</a:t>
            </a:r>
            <a:r>
              <a:rPr lang="en-US" dirty="0" smtClean="0">
                <a:latin typeface="Arial" pitchFamily="34" charset="0"/>
                <a:cs typeface="Arial" pitchFamily="34" charset="0"/>
              </a:rPr>
              <a:t> refused to eat.</a:t>
            </a:r>
          </a:p>
          <a:p>
            <a:pPr>
              <a:buFont typeface="Arial" charset="0"/>
              <a:buChar char="•"/>
            </a:pPr>
            <a:endParaRPr lang="en-US" dirty="0" smtClean="0"/>
          </a:p>
          <a:p>
            <a:endParaRPr lang="en-US" dirty="0" smtClean="0"/>
          </a:p>
          <a:p>
            <a:pPr algn="ctr"/>
            <a:endParaRPr lang="en-US" dirty="0">
              <a:solidFill>
                <a:srgbClr val="C00000"/>
              </a:solidFill>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1006</Words>
  <Application>Microsoft Office PowerPoint</Application>
  <PresentationFormat>On-screen Show (4:3)</PresentationFormat>
  <Paragraphs>107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ssgj</cp:lastModifiedBy>
  <cp:revision>49</cp:revision>
  <dcterms:created xsi:type="dcterms:W3CDTF">2006-08-16T00:00:00Z</dcterms:created>
  <dcterms:modified xsi:type="dcterms:W3CDTF">2020-04-24T13:56:10Z</dcterms:modified>
</cp:coreProperties>
</file>